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3" r:id="rId2"/>
    <p:sldId id="269" r:id="rId3"/>
    <p:sldId id="270" r:id="rId4"/>
    <p:sldId id="257" r:id="rId5"/>
    <p:sldId id="256" r:id="rId6"/>
    <p:sldId id="268" r:id="rId7"/>
    <p:sldId id="272" r:id="rId8"/>
    <p:sldId id="264" r:id="rId9"/>
    <p:sldId id="271" r:id="rId10"/>
    <p:sldId id="275" r:id="rId11"/>
    <p:sldId id="273" r:id="rId12"/>
    <p:sldId id="276" r:id="rId13"/>
    <p:sldId id="277" r:id="rId14"/>
    <p:sldId id="274" r:id="rId15"/>
    <p:sldId id="278" r:id="rId16"/>
    <p:sldId id="279" r:id="rId17"/>
    <p:sldId id="280" r:id="rId18"/>
    <p:sldId id="259" r:id="rId19"/>
    <p:sldId id="258" r:id="rId20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/>
    <p:restoredTop sz="95238"/>
  </p:normalViewPr>
  <p:slideViewPr>
    <p:cSldViewPr snapToGrid="0" snapToObjects="1" showGuides="1">
      <p:cViewPr varScale="1">
        <p:scale>
          <a:sx n="90" d="100"/>
          <a:sy n="90" d="100"/>
        </p:scale>
        <p:origin x="58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CE3D420-051B-3E81-6204-3F627A066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70BF64-60DA-CC13-4FB2-565FAAA72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45E752-6365-AB4D-8FC4-C03C6E6EB408}" type="datetimeFigureOut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78B5FA5F-13DE-D7A2-1E27-10DA333F7F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8571D21A-BE3C-2F47-5642-8EB7768BD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1C9F8E-B5C8-C38E-0BA9-0A3F2CE025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0D557C-9539-B57D-72A2-384641958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645C6D-D6E4-E94E-B700-201C6F5875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>
            <a:extLst>
              <a:ext uri="{FF2B5EF4-FFF2-40B4-BE49-F238E27FC236}">
                <a16:creationId xmlns:a16="http://schemas.microsoft.com/office/drawing/2014/main" id="{BA3DDA55-1CF0-E362-3009-088C6E8E2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Notizenplatzhalter 2">
            <a:extLst>
              <a:ext uri="{FF2B5EF4-FFF2-40B4-BE49-F238E27FC236}">
                <a16:creationId xmlns:a16="http://schemas.microsoft.com/office/drawing/2014/main" id="{2B0CC6A7-839F-269B-4223-4288BD9F6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4099" name="Foliennummernplatzhalter 3">
            <a:extLst>
              <a:ext uri="{FF2B5EF4-FFF2-40B4-BE49-F238E27FC236}">
                <a16:creationId xmlns:a16="http://schemas.microsoft.com/office/drawing/2014/main" id="{4B2C3A93-F159-9582-98C5-AD11CE43F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FB3FED-CCC2-DA43-A759-C6A261402B6E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3972B0-CB79-7DB5-0657-C7E5009D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66F4-49C3-7B47-BC8C-38F6E26507AC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D092DF-3F7E-719F-709A-0A302625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7422CA-8363-87C7-9729-8254BA55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C414-FC8B-F045-A66F-FBC57EC903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06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36F396-3C24-373A-7F4A-91CBFFEB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F117-3778-1E4B-B702-9B00FF35ACFD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E54D94-2714-3353-BAFE-02791FD1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8DFC33-D1AD-F6F6-8200-6C6BC08D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E103-F701-6246-B325-742E6CB752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4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4BD00A-233C-2311-E5DC-6619331D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072F-4793-CF44-BC8A-37CF7F351A80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8054DF-3A33-93A3-26AF-2F06778D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53A4F6-7756-DD3B-BDC3-9B19FB2D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31D6-841E-724C-8172-31CF675297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0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229CC9-F634-36F2-158C-912A2DF5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9351-FC11-9445-80A3-222098A5B11C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2EA5E-2FFB-8DCA-B09C-30A0C981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BFCF3F-8459-5A6D-661E-908C9E5F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6081-0DC0-6B40-82C8-4774FE7689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7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3E35D0-9944-9C92-466A-7ADC84CD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8429-D3C4-2641-87D1-1596B8535D14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BE97C4-148F-1D35-3B22-4DB07369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E17C1-5A69-995E-05E9-AE5B8C58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F36A-F5D2-4E4F-B156-4988786BFF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53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1200B83-9F93-67AE-6AD3-10152AE9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D30-0A05-AC44-BF53-6D85DE0598B9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84FB3B9-68BC-59EE-7012-41E4C59F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C1E2247-8F1D-E048-2C96-B09718D2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20D8-81F5-BA47-BB2F-B0271D26D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4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B54E2C3-B9FF-4197-67FA-2E52F8B9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74A6-46F5-4C42-8587-D25DA4FC7CAC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78889E1-75CD-6082-1EA6-08B2184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612ED83-524E-954A-5AEF-D7B9B654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3EE9-3419-C342-8035-B26E0B6A92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15191E9-203F-09B2-5AAE-E1C1AD3F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6793-E4CD-9243-BFBA-DD0D0B06E786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9E24238-3E5F-014F-E6A0-8B02E864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16693D7-842E-6B85-F754-40DA8901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379D-9BE1-7E42-8AA3-7FC4FC8431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4A5CBC-8BA4-69A6-BDDF-40FAC484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8025-BD7C-104F-BC23-4E149CEB155F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B8D6A27-C424-77A6-FC20-61848644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8DB74CF-4926-7020-3A91-80D49AA8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F318-819E-B548-B531-AEF178A3E2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79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4FC7F15-B264-F5E4-5BF5-1186F07C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A6DC-063D-9841-9896-659575BAE55F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DF8BB9-9B7C-9146-CC4D-DA0E2172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806E092-70DC-F98F-479C-D7AE1437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0A67-80F9-D445-96C2-B6C9E6F13B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58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F3A3085-F56B-372D-7CB7-4D74312D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D18DB-CA23-FE44-B8B5-8F5F551630EE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2FE1189-53A8-0633-9A08-9EDAF8BC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160A6FA-CDE0-D128-B698-08DEBB10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4B3E-7A0F-8A45-A224-D55951D63A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36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68134E46-96B6-4FCB-5F75-F21A81A69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BD73455-02CF-A03A-8344-F1477A1BE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C9C75-A9DE-0C79-6693-A8B366B95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6588E9-BC72-894B-BDDF-1E5701EBA88F}" type="datetime1">
              <a:rPr lang="de-DE"/>
              <a:pPr>
                <a:defRPr/>
              </a:pPr>
              <a:t>14.02.23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B7B7A1-4572-6CBF-74EF-F0EF5347E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AD/AH Treffen 28/29.1.2023   Folie Nr.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CFA4E-AE07-FEB6-6775-6AF675C3C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D5A35C-4FE4-6F48-8E39-3C089E2C3D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B62E4E-9A3E-A967-44E2-43AA398D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350" y="6148388"/>
            <a:ext cx="2568575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E8D170-9589-4594-9209-C402ADDF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148388"/>
            <a:ext cx="209550" cy="365125"/>
          </a:xfrm>
        </p:spPr>
        <p:txBody>
          <a:bodyPr/>
          <a:lstStyle/>
          <a:p>
            <a:pPr>
              <a:defRPr/>
            </a:pPr>
            <a:fld id="{BDF53098-8B85-9243-8B8C-245849DC8727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3075" name="Textfeld 4">
            <a:extLst>
              <a:ext uri="{FF2B5EF4-FFF2-40B4-BE49-F238E27FC236}">
                <a16:creationId xmlns:a16="http://schemas.microsoft.com/office/drawing/2014/main" id="{D80ABFE0-34F5-DECD-2AD7-9738C4E6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728663"/>
            <a:ext cx="589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400" dirty="0"/>
              <a:t>Energiewende – mit Wasserstoff. Ja oder Nein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0AA511-8F8A-979D-D0E4-CDF9554E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22400"/>
            <a:ext cx="1017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Für die Energiewende wird in der Presse immer wieder Wasserstoff als der Schlüssel-Energieträger genannt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F73086-51E2-55C7-D860-7D64ACD5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63738"/>
            <a:ext cx="1031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Der Wasserstoff soll im Ausland (Namibia, Chile, Naher Osten, etc.) wegen der besseren Sonneneinstrahlung</a:t>
            </a:r>
          </a:p>
          <a:p>
            <a:pPr eaLnBrk="1" hangingPunct="1"/>
            <a:r>
              <a:rPr lang="de-DE" altLang="de-DE"/>
              <a:t>und günstigeren Windverhältnisse hergestellt werden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CCC11B5-BD2F-1C7F-1ACB-53201371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782888"/>
            <a:ext cx="10555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Der Wasserstoff soll per Schiff nach Deutschland transportiert werden. Damit sollen Leitungsprobleme wie bei </a:t>
            </a:r>
          </a:p>
          <a:p>
            <a:pPr eaLnBrk="1" hangingPunct="1"/>
            <a:r>
              <a:rPr lang="de-DE" altLang="de-DE"/>
              <a:t>Nordsream 1 und Nordstream 2  vermieden werden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DD74AD-AE1D-BB29-011A-D0E0C395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945188"/>
            <a:ext cx="440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Ein Transportschiff könnte etwa so aussehen: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48B7E2-2C52-C6A3-FF64-EB40EF620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363855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Ich möchte über folgendes reden: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BC55FBE-DC28-8DD9-7781-9F48D9FB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3992563"/>
            <a:ext cx="457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dirty="0"/>
              <a:t>A.  Wie sehen Wasserstoff-Transportschiffe aus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A98D24B-0D7F-D055-C580-CDFE0B632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4365625"/>
            <a:ext cx="484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dirty="0"/>
              <a:t>B.  wieviel Wasserstoff muss transportiert werden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07D3FB-E7D1-2D97-CC9B-2F2471BF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4738688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C.  was kostet das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DD262B7-DB82-EB9C-8E66-25BDCAF5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5110163"/>
            <a:ext cx="688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D.  Wie passt das zu den heutigen Gesamtkosten der Energieversorgung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DECD0D-30D0-F9FF-F4C6-88EDC632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5461000"/>
            <a:ext cx="3370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E.  Grobe Gesamtkostenschätzung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4E70B5-C1B1-F75F-9072-AC973748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96263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99CB40-8E51-9ED4-4B7D-FD3B333D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B75A1-8E8F-1943-8878-61D6AD617B5C}" type="slidenum">
              <a:rPr lang="de-DE" sz="1800" b="1"/>
              <a:pPr>
                <a:defRPr/>
              </a:pPr>
              <a:t>10</a:t>
            </a:fld>
            <a:endParaRPr lang="de-DE" sz="1800" b="1" dirty="0"/>
          </a:p>
        </p:txBody>
      </p:sp>
      <p:sp>
        <p:nvSpPr>
          <p:cNvPr id="13315" name="Textfeld 5">
            <a:extLst>
              <a:ext uri="{FF2B5EF4-FFF2-40B4-BE49-F238E27FC236}">
                <a16:creationId xmlns:a16="http://schemas.microsoft.com/office/drawing/2014/main" id="{A0335492-DE70-9CCA-4F4A-17F7CA8D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1293813"/>
            <a:ext cx="947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E = V*B = 3*4/3*Pi*R</a:t>
            </a:r>
            <a:r>
              <a:rPr lang="de-DE" altLang="de-DE" baseline="30000"/>
              <a:t>3</a:t>
            </a:r>
            <a:r>
              <a:rPr lang="de-DE" altLang="de-DE"/>
              <a:t> (in m</a:t>
            </a:r>
            <a:r>
              <a:rPr lang="de-DE" altLang="de-DE" baseline="30000"/>
              <a:t>3</a:t>
            </a:r>
            <a:r>
              <a:rPr lang="de-DE" altLang="de-DE"/>
              <a:t>)*</a:t>
            </a:r>
            <a:r>
              <a:rPr lang="de-DE" altLang="de-DE">
                <a:solidFill>
                  <a:srgbClr val="00B0F0"/>
                </a:solidFill>
              </a:rPr>
              <a:t>0,09</a:t>
            </a:r>
            <a:r>
              <a:rPr lang="de-DE" altLang="de-DE"/>
              <a:t> (in kg/m</a:t>
            </a:r>
            <a:r>
              <a:rPr lang="de-DE" altLang="de-DE" baseline="30000"/>
              <a:t>3</a:t>
            </a:r>
            <a:r>
              <a:rPr lang="de-DE" altLang="de-DE"/>
              <a:t>)*</a:t>
            </a:r>
            <a:r>
              <a:rPr lang="de-DE" altLang="de-DE">
                <a:solidFill>
                  <a:srgbClr val="00B0F0"/>
                </a:solidFill>
              </a:rPr>
              <a:t>33.978</a:t>
            </a:r>
            <a:r>
              <a:rPr lang="de-DE" altLang="de-DE"/>
              <a:t> (in kcal/kg)*</a:t>
            </a:r>
            <a:r>
              <a:rPr lang="de-DE" altLang="de-DE">
                <a:solidFill>
                  <a:srgbClr val="00B0F0"/>
                </a:solidFill>
              </a:rPr>
              <a:t>1,16*10^-6 </a:t>
            </a:r>
            <a:r>
              <a:rPr lang="de-DE" altLang="de-DE"/>
              <a:t>(in MWh/kcal)</a:t>
            </a:r>
          </a:p>
          <a:p>
            <a:pPr eaLnBrk="1" hangingPunct="1"/>
            <a:r>
              <a:rPr lang="de-DE" altLang="de-DE"/>
              <a:t>    = 61.739 (in m</a:t>
            </a:r>
            <a:r>
              <a:rPr lang="de-DE" altLang="de-DE" baseline="30000"/>
              <a:t>3</a:t>
            </a:r>
            <a:r>
              <a:rPr lang="de-DE" altLang="de-DE"/>
              <a:t>) *33.978 (in kcal/kg )</a:t>
            </a:r>
            <a:r>
              <a:rPr lang="de-DE" altLang="de-DE" baseline="30000"/>
              <a:t> </a:t>
            </a:r>
            <a:r>
              <a:rPr lang="de-DE" altLang="de-DE"/>
              <a:t>*0,09 (in kg/m</a:t>
            </a:r>
            <a:r>
              <a:rPr lang="de-DE" altLang="de-DE" baseline="30000"/>
              <a:t>3</a:t>
            </a:r>
            <a:r>
              <a:rPr lang="de-DE" altLang="de-DE"/>
              <a:t> )*1,16*10^-6 (MWh/kcal) = 219 MWh/Schiff</a:t>
            </a:r>
          </a:p>
        </p:txBody>
      </p:sp>
      <p:sp>
        <p:nvSpPr>
          <p:cNvPr id="13316" name="Textfeld 6">
            <a:extLst>
              <a:ext uri="{FF2B5EF4-FFF2-40B4-BE49-F238E27FC236}">
                <a16:creationId xmlns:a16="http://schemas.microsoft.com/office/drawing/2014/main" id="{C361EF04-E6C1-6063-8E98-9CE115DF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531813"/>
            <a:ext cx="112093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Im </a:t>
            </a:r>
            <a:r>
              <a:rPr lang="de-DE" altLang="de-DE" sz="2000" i="1" u="sng"/>
              <a:t>Normalzustand</a:t>
            </a:r>
            <a:r>
              <a:rPr lang="de-DE" altLang="de-DE"/>
              <a:t> des Wasserstoffs (Raumtemperatur, Atmosphärendruck) ist die pro Schiff und Jahr transportierte</a:t>
            </a:r>
          </a:p>
          <a:p>
            <a:pPr eaLnBrk="1" hangingPunct="1"/>
            <a:r>
              <a:rPr lang="de-DE" altLang="de-DE"/>
              <a:t>Energiemenge E (in MWh/a) = Tankvolumen V (in m</a:t>
            </a:r>
            <a:r>
              <a:rPr lang="de-DE" altLang="de-DE" baseline="30000"/>
              <a:t>3</a:t>
            </a:r>
            <a:r>
              <a:rPr lang="de-DE" altLang="de-DE"/>
              <a:t>)*spez. Brennwert des Wasserstoffs B (in MWh/m</a:t>
            </a:r>
            <a:r>
              <a:rPr lang="de-DE" altLang="de-DE" baseline="30000"/>
              <a:t>3</a:t>
            </a:r>
            <a:r>
              <a:rPr lang="de-DE" altLang="de-DE"/>
              <a:t>)</a:t>
            </a:r>
          </a:p>
        </p:txBody>
      </p:sp>
      <p:sp>
        <p:nvSpPr>
          <p:cNvPr id="13317" name="Textfeld 7">
            <a:extLst>
              <a:ext uri="{FF2B5EF4-FFF2-40B4-BE49-F238E27FC236}">
                <a16:creationId xmlns:a16="http://schemas.microsoft.com/office/drawing/2014/main" id="{F667C38B-3245-3914-1381-CFB0E24A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008313"/>
            <a:ext cx="7964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T(in m)     = 61.739 (in m</a:t>
            </a:r>
            <a:r>
              <a:rPr lang="de-DE" altLang="de-DE" baseline="30000"/>
              <a:t>3</a:t>
            </a:r>
            <a:r>
              <a:rPr lang="de-DE" altLang="de-DE"/>
              <a:t>)*0,09 (in kg/m3)/(140 (in m)*35 (in m)*1.000 (in Kg/m</a:t>
            </a:r>
            <a:r>
              <a:rPr lang="de-DE" altLang="de-DE" baseline="30000"/>
              <a:t>3</a:t>
            </a:r>
            <a:r>
              <a:rPr lang="de-DE" altLang="de-DE"/>
              <a:t>)) </a:t>
            </a:r>
          </a:p>
          <a:p>
            <a:pPr eaLnBrk="1" hangingPunct="1"/>
            <a:r>
              <a:rPr lang="de-DE" altLang="de-DE"/>
              <a:t>	= 5,650*10^3/(140*35*10^3) = 5,650/(140*35) = 0,0012 m           </a:t>
            </a:r>
          </a:p>
        </p:txBody>
      </p:sp>
      <p:sp>
        <p:nvSpPr>
          <p:cNvPr id="13318" name="Textfeld 8">
            <a:extLst>
              <a:ext uri="{FF2B5EF4-FFF2-40B4-BE49-F238E27FC236}">
                <a16:creationId xmlns:a16="http://schemas.microsoft.com/office/drawing/2014/main" id="{19924212-D8F8-B749-E221-5C8CDCFF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336800"/>
            <a:ext cx="10544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u="sng"/>
              <a:t>Zur Kontrolle</a:t>
            </a:r>
            <a:r>
              <a:rPr lang="de-DE" altLang="de-DE"/>
              <a:t>: Der Tiefgang des Schiffes ist das Ladegewicht (in kg) dividiert durch das Produkt aus Schiffslänge </a:t>
            </a:r>
          </a:p>
          <a:p>
            <a:pPr eaLnBrk="1" hangingPunct="1"/>
            <a:r>
              <a:rPr lang="de-DE" altLang="de-DE"/>
              <a:t>(in m)*Schiffsbreite (in m)*spez. Gewicht Wasser (in kg/m</a:t>
            </a:r>
            <a:r>
              <a:rPr lang="de-DE" altLang="de-DE" baseline="30000"/>
              <a:t>3</a:t>
            </a:r>
            <a:r>
              <a:rPr lang="de-DE" altLang="de-DE"/>
              <a:t>)</a:t>
            </a:r>
          </a:p>
        </p:txBody>
      </p:sp>
      <p:sp>
        <p:nvSpPr>
          <p:cNvPr id="13319" name="Textfeld 9">
            <a:extLst>
              <a:ext uri="{FF2B5EF4-FFF2-40B4-BE49-F238E27FC236}">
                <a16:creationId xmlns:a16="http://schemas.microsoft.com/office/drawing/2014/main" id="{FF3A552E-AC63-CB30-0147-444D40703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3700463"/>
            <a:ext cx="11117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Ein Tiefgang von nur 1,2 mm zeigt, dass die Beladung des Schiffes mit Wasserstoff im Normalzustand keine effiziente </a:t>
            </a:r>
          </a:p>
          <a:p>
            <a:pPr eaLnBrk="1" hangingPunct="1"/>
            <a:r>
              <a:rPr lang="de-DE" altLang="de-DE"/>
              <a:t>Alternative ist  </a:t>
            </a:r>
          </a:p>
        </p:txBody>
      </p:sp>
      <p:sp>
        <p:nvSpPr>
          <p:cNvPr id="13320" name="Textfeld 10">
            <a:extLst>
              <a:ext uri="{FF2B5EF4-FFF2-40B4-BE49-F238E27FC236}">
                <a16:creationId xmlns:a16="http://schemas.microsoft.com/office/drawing/2014/main" id="{0EC28B0C-5C48-008A-ED87-BC552F93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5578475"/>
            <a:ext cx="4652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200" dirty="0"/>
              <a:t>[</a:t>
            </a:r>
            <a:r>
              <a:rPr lang="de-DE" altLang="de-DE" sz="1200" dirty="0">
                <a:solidFill>
                  <a:srgbClr val="00B0F0"/>
                </a:solidFill>
              </a:rPr>
              <a:t>xx</a:t>
            </a:r>
            <a:r>
              <a:rPr lang="de-DE" altLang="de-DE" sz="1200" dirty="0"/>
              <a:t>] = Werte aus „Hütte, des Ingenieurs Taschenbuch“ 29. </a:t>
            </a:r>
            <a:r>
              <a:rPr lang="de-DE" altLang="de-DE" sz="1200" dirty="0" err="1"/>
              <a:t>Aufllage</a:t>
            </a:r>
            <a:r>
              <a:rPr lang="de-DE" altLang="de-DE" sz="1200" dirty="0"/>
              <a:t>, 1955</a:t>
            </a:r>
          </a:p>
        </p:txBody>
      </p:sp>
      <p:sp>
        <p:nvSpPr>
          <p:cNvPr id="13321" name="Textfeld 12">
            <a:extLst>
              <a:ext uri="{FF2B5EF4-FFF2-40B4-BE49-F238E27FC236}">
                <a16:creationId xmlns:a16="http://schemas.microsoft.com/office/drawing/2014/main" id="{B74B5B89-667A-7E5C-6815-EDF2C046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960563"/>
            <a:ext cx="1051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Das Schiff kann etwa 10 Reisen pro Jahr fahren. Also ist die Transportleistung E = 10*219 = </a:t>
            </a:r>
            <a:r>
              <a:rPr lang="de-DE" altLang="de-DE" b="1"/>
              <a:t>2.190</a:t>
            </a:r>
            <a:r>
              <a:rPr lang="de-DE" altLang="de-DE"/>
              <a:t> MWh/a/Schiff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871370-0B20-C50F-9EA5-D8367B65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6275" y="6376988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85DF0A-2022-05FE-D517-92FECE76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8680F-CB97-C64C-827A-0E9AFF075B7F}" type="slidenum">
              <a:rPr lang="de-DE" sz="1800" b="1"/>
              <a:pPr>
                <a:defRPr/>
              </a:pPr>
              <a:t>11</a:t>
            </a:fld>
            <a:endParaRPr lang="de-DE" sz="1800" b="1" dirty="0"/>
          </a:p>
        </p:txBody>
      </p:sp>
      <p:sp>
        <p:nvSpPr>
          <p:cNvPr id="14339" name="Textfeld 5">
            <a:extLst>
              <a:ext uri="{FF2B5EF4-FFF2-40B4-BE49-F238E27FC236}">
                <a16:creationId xmlns:a16="http://schemas.microsoft.com/office/drawing/2014/main" id="{93373B6B-4287-2FE2-E77A-9A9DC8D20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54025"/>
            <a:ext cx="11083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Im </a:t>
            </a:r>
            <a:r>
              <a:rPr lang="de-DE" altLang="de-DE" sz="2000" i="1" u="sng"/>
              <a:t>kritischen Punkt </a:t>
            </a:r>
            <a:r>
              <a:rPr lang="de-DE" altLang="de-DE"/>
              <a:t>des Wasserstoffs (-250°C, 13,2 kg/cm</a:t>
            </a:r>
            <a:r>
              <a:rPr lang="de-DE" altLang="de-DE" baseline="30000"/>
              <a:t>2</a:t>
            </a:r>
            <a:r>
              <a:rPr lang="de-DE" altLang="de-DE"/>
              <a:t>) ist die pro Schiff und Jahr transportierte Energie-Menge</a:t>
            </a:r>
          </a:p>
          <a:p>
            <a:pPr eaLnBrk="1" hangingPunct="1"/>
            <a:r>
              <a:rPr lang="de-DE" altLang="de-DE"/>
              <a:t> bei 10 Reisen pro Jahr (in MWh/a)</a:t>
            </a:r>
          </a:p>
        </p:txBody>
      </p:sp>
      <p:sp>
        <p:nvSpPr>
          <p:cNvPr id="14340" name="Textfeld 6">
            <a:extLst>
              <a:ext uri="{FF2B5EF4-FFF2-40B4-BE49-F238E27FC236}">
                <a16:creationId xmlns:a16="http://schemas.microsoft.com/office/drawing/2014/main" id="{DCEF78CB-32F5-BD30-3621-E7984CCA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187450"/>
            <a:ext cx="965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   E = 3*4/3*Pi*R</a:t>
            </a:r>
            <a:r>
              <a:rPr lang="de-DE" altLang="de-DE" baseline="30000"/>
              <a:t>3</a:t>
            </a:r>
            <a:r>
              <a:rPr lang="de-DE" altLang="de-DE"/>
              <a:t> (in m</a:t>
            </a:r>
            <a:r>
              <a:rPr lang="de-DE" altLang="de-DE" baseline="30000"/>
              <a:t>3</a:t>
            </a:r>
            <a:r>
              <a:rPr lang="de-DE" altLang="de-DE"/>
              <a:t>) *</a:t>
            </a:r>
            <a:r>
              <a:rPr lang="de-DE" altLang="de-DE">
                <a:solidFill>
                  <a:srgbClr val="00B0F0"/>
                </a:solidFill>
              </a:rPr>
              <a:t> 33.978</a:t>
            </a:r>
            <a:r>
              <a:rPr lang="de-DE" altLang="de-DE"/>
              <a:t> (in kcal/kg) * </a:t>
            </a:r>
            <a:r>
              <a:rPr lang="de-DE" altLang="de-DE">
                <a:solidFill>
                  <a:srgbClr val="00B0F0"/>
                </a:solidFill>
              </a:rPr>
              <a:t>31</a:t>
            </a:r>
            <a:r>
              <a:rPr lang="de-DE" altLang="de-DE"/>
              <a:t> (in kg/m</a:t>
            </a:r>
            <a:r>
              <a:rPr lang="de-DE" altLang="de-DE" baseline="30000"/>
              <a:t>3</a:t>
            </a:r>
            <a:r>
              <a:rPr lang="de-DE" altLang="de-DE"/>
              <a:t>) * </a:t>
            </a:r>
            <a:r>
              <a:rPr lang="de-DE" altLang="de-DE">
                <a:solidFill>
                  <a:srgbClr val="00B0F0"/>
                </a:solidFill>
              </a:rPr>
              <a:t>1,16*10^-6 </a:t>
            </a:r>
            <a:r>
              <a:rPr lang="de-DE" altLang="de-DE"/>
              <a:t>(in MWh/kcal)  </a:t>
            </a:r>
          </a:p>
          <a:p>
            <a:pPr eaLnBrk="1" hangingPunct="1"/>
            <a:r>
              <a:rPr lang="de-DE" altLang="de-DE"/>
              <a:t>        = 61.739 (m</a:t>
            </a:r>
            <a:r>
              <a:rPr lang="de-DE" altLang="de-DE" baseline="30000"/>
              <a:t>3</a:t>
            </a:r>
            <a:r>
              <a:rPr lang="de-DE" altLang="de-DE"/>
              <a:t>) * </a:t>
            </a:r>
            <a:r>
              <a:rPr lang="de-DE" altLang="de-DE">
                <a:solidFill>
                  <a:srgbClr val="00B0F0"/>
                </a:solidFill>
              </a:rPr>
              <a:t>33.978</a:t>
            </a:r>
            <a:r>
              <a:rPr lang="de-DE" altLang="de-DE"/>
              <a:t> (in kcal/kg) * 31 (kg/m</a:t>
            </a:r>
            <a:r>
              <a:rPr lang="de-DE" altLang="de-DE" baseline="30000"/>
              <a:t>3</a:t>
            </a:r>
            <a:r>
              <a:rPr lang="de-DE" altLang="de-DE"/>
              <a:t> * </a:t>
            </a:r>
            <a:r>
              <a:rPr lang="de-DE" altLang="de-DE">
                <a:solidFill>
                  <a:srgbClr val="00B0F0"/>
                </a:solidFill>
              </a:rPr>
              <a:t>1,16*10^-6 </a:t>
            </a:r>
            <a:r>
              <a:rPr lang="de-DE" altLang="de-DE"/>
              <a:t>(in MWh/kcal) = </a:t>
            </a:r>
            <a:r>
              <a:rPr lang="de-DE" altLang="de-DE" b="1"/>
              <a:t>75.036</a:t>
            </a:r>
            <a:r>
              <a:rPr lang="de-DE" altLang="de-DE"/>
              <a:t> MWh/a</a:t>
            </a:r>
          </a:p>
        </p:txBody>
      </p:sp>
      <p:sp>
        <p:nvSpPr>
          <p:cNvPr id="14341" name="Textfeld 7">
            <a:extLst>
              <a:ext uri="{FF2B5EF4-FFF2-40B4-BE49-F238E27FC236}">
                <a16:creationId xmlns:a16="http://schemas.microsoft.com/office/drawing/2014/main" id="{5C6E4F2C-69C8-1F04-A9B8-9216CB573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382838"/>
            <a:ext cx="541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u="sng"/>
              <a:t>Zur Kontrolle</a:t>
            </a:r>
            <a:r>
              <a:rPr lang="de-DE" altLang="de-DE"/>
              <a:t>: Der Tiefgang T (in m) des Schiffes beträgt </a:t>
            </a:r>
          </a:p>
        </p:txBody>
      </p:sp>
      <p:sp>
        <p:nvSpPr>
          <p:cNvPr id="14342" name="Textfeld 8">
            <a:extLst>
              <a:ext uri="{FF2B5EF4-FFF2-40B4-BE49-F238E27FC236}">
                <a16:creationId xmlns:a16="http://schemas.microsoft.com/office/drawing/2014/main" id="{02D339DF-9348-A647-8074-420BEAB7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789238"/>
            <a:ext cx="1073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T(in m) = 61.739 (in m</a:t>
            </a:r>
            <a:r>
              <a:rPr lang="de-DE" altLang="de-DE" baseline="30000"/>
              <a:t>3</a:t>
            </a:r>
            <a:r>
              <a:rPr lang="de-DE" altLang="de-DE"/>
              <a:t>)*31 (in kg/m</a:t>
            </a:r>
            <a:r>
              <a:rPr lang="de-DE" altLang="de-DE" baseline="30000"/>
              <a:t>3</a:t>
            </a:r>
            <a:r>
              <a:rPr lang="de-DE" altLang="de-DE"/>
              <a:t> ) /(140 (in m)*35 (in m)*1.000 (in Kg/m</a:t>
            </a:r>
            <a:r>
              <a:rPr lang="de-DE" altLang="de-DE" baseline="30000"/>
              <a:t>3</a:t>
            </a:r>
            <a:r>
              <a:rPr lang="de-DE" altLang="de-DE"/>
              <a:t> )) = 19.100*10^3/(140*35*10^3)</a:t>
            </a:r>
          </a:p>
          <a:p>
            <a:pPr eaLnBrk="1" hangingPunct="1"/>
            <a:r>
              <a:rPr lang="de-DE" altLang="de-DE"/>
              <a:t>          T  = 0,391 m	</a:t>
            </a:r>
          </a:p>
        </p:txBody>
      </p:sp>
      <p:sp>
        <p:nvSpPr>
          <p:cNvPr id="14343" name="Textfeld 9">
            <a:extLst>
              <a:ext uri="{FF2B5EF4-FFF2-40B4-BE49-F238E27FC236}">
                <a16:creationId xmlns:a16="http://schemas.microsoft.com/office/drawing/2014/main" id="{84E8FAFD-A7B9-BBBD-CF46-8D345F29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3867150"/>
            <a:ext cx="1093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Der Zustand im kritischen Punkt des Wasserstoffs erfordert am Produktionsort die Abkühlung des Wasserstoffs von</a:t>
            </a:r>
          </a:p>
          <a:p>
            <a:pPr eaLnBrk="1" hangingPunct="1"/>
            <a:r>
              <a:rPr lang="de-DE" altLang="de-DE"/>
              <a:t>Raumtemperatur auf -250°C und die Kompression auf 13,2 Kg/cm</a:t>
            </a:r>
            <a:r>
              <a:rPr lang="de-DE" altLang="de-DE" baseline="30000"/>
              <a:t>2</a:t>
            </a:r>
            <a:r>
              <a:rPr lang="de-DE" altLang="de-DE"/>
              <a:t>. Am Zielort muss die Schiffsladung wieder auf</a:t>
            </a:r>
          </a:p>
          <a:p>
            <a:pPr eaLnBrk="1" hangingPunct="1"/>
            <a:r>
              <a:rPr lang="de-DE" altLang="de-DE"/>
              <a:t>Raumtemperatur erwärmt und der Wasserstoff dekomprimiert werden. </a:t>
            </a:r>
          </a:p>
        </p:txBody>
      </p:sp>
      <p:sp>
        <p:nvSpPr>
          <p:cNvPr id="14344" name="Textfeld 15">
            <a:extLst>
              <a:ext uri="{FF2B5EF4-FFF2-40B4-BE49-F238E27FC236}">
                <a16:creationId xmlns:a16="http://schemas.microsoft.com/office/drawing/2014/main" id="{FFE63CF1-5ED8-BA99-9A3D-A29F8ACD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822825"/>
            <a:ext cx="11403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Verlust-Wärmemengen H (in MWh) am Produktionsort und am  Zielort sind gleich. Der Carnot‘sche Wirkungsgrad</a:t>
            </a:r>
          </a:p>
          <a:p>
            <a:pPr eaLnBrk="1" hangingPunct="1"/>
            <a:r>
              <a:rPr lang="de-DE" altLang="de-DE"/>
              <a:t>ist nach Folie 12 rund </a:t>
            </a:r>
            <a:r>
              <a:rPr lang="de-DE" altLang="de-DE">
                <a:latin typeface="Symbol" pitchFamily="2" charset="2"/>
              </a:rPr>
              <a:t>h = </a:t>
            </a:r>
            <a:r>
              <a:rPr lang="de-DE" altLang="de-DE"/>
              <a:t>0,54. </a:t>
            </a:r>
          </a:p>
        </p:txBody>
      </p:sp>
      <p:sp>
        <p:nvSpPr>
          <p:cNvPr id="14345" name="Textfeld 2">
            <a:extLst>
              <a:ext uri="{FF2B5EF4-FFF2-40B4-BE49-F238E27FC236}">
                <a16:creationId xmlns:a16="http://schemas.microsoft.com/office/drawing/2014/main" id="{62A50AB0-8728-BE9B-4A00-D24DABBAA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3467100"/>
            <a:ext cx="609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Bei 7 m Rumpfhöhe ist ein Tiefgang von knapp 0,4 m realistisch</a:t>
            </a:r>
          </a:p>
        </p:txBody>
      </p:sp>
      <p:sp>
        <p:nvSpPr>
          <p:cNvPr id="14346" name="Textfeld 11">
            <a:extLst>
              <a:ext uri="{FF2B5EF4-FFF2-40B4-BE49-F238E27FC236}">
                <a16:creationId xmlns:a16="http://schemas.microsoft.com/office/drawing/2014/main" id="{E4357074-2751-B43E-BB8A-56402E6B2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960563"/>
            <a:ext cx="1105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Das Schiff kann etwa 10 Reisen pro Jahr fahren. Also ist die Transportleistung E = 10*75.036 = </a:t>
            </a:r>
            <a:r>
              <a:rPr lang="de-DE" altLang="de-DE" b="1"/>
              <a:t>750.361 </a:t>
            </a:r>
            <a:r>
              <a:rPr lang="de-DE" altLang="de-DE"/>
              <a:t>MWh/a/Schiff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B5E49F-78C0-8677-50FC-F913B93A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2788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F998F9-5FAD-FB38-2B81-1CEF0D46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5A2E-E196-4B4F-AC15-1047EB0436AF}" type="slidenum">
              <a:rPr lang="de-DE" sz="1800" b="1"/>
              <a:pPr>
                <a:defRPr/>
              </a:pPr>
              <a:t>12</a:t>
            </a:fld>
            <a:endParaRPr lang="de-DE" sz="1800" b="1" dirty="0"/>
          </a:p>
        </p:txBody>
      </p:sp>
      <p:pic>
        <p:nvPicPr>
          <p:cNvPr id="15363" name="Grafik 5">
            <a:extLst>
              <a:ext uri="{FF2B5EF4-FFF2-40B4-BE49-F238E27FC236}">
                <a16:creationId xmlns:a16="http://schemas.microsoft.com/office/drawing/2014/main" id="{8438686C-EC8E-350B-301F-4A5E8D002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4140200" y="-415925"/>
            <a:ext cx="391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feld 6">
            <a:extLst>
              <a:ext uri="{FF2B5EF4-FFF2-40B4-BE49-F238E27FC236}">
                <a16:creationId xmlns:a16="http://schemas.microsoft.com/office/drawing/2014/main" id="{FD662271-8207-51B8-4D57-329BB3954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811213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Bild 5,   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021501-C70B-82CE-7998-6FA0CD3E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163" y="6356350"/>
            <a:ext cx="336391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28C8A0-9CE6-3A84-F4E8-1CFCCE91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875" y="6346825"/>
            <a:ext cx="2743200" cy="365125"/>
          </a:xfrm>
        </p:spPr>
        <p:txBody>
          <a:bodyPr/>
          <a:lstStyle/>
          <a:p>
            <a:pPr>
              <a:defRPr/>
            </a:pPr>
            <a:fld id="{99490841-C8E8-2A4B-89A3-5FA2C584D238}" type="slidenum">
              <a:rPr lang="de-DE" sz="1800" b="1"/>
              <a:pPr>
                <a:defRPr/>
              </a:pPr>
              <a:t>13</a:t>
            </a:fld>
            <a:endParaRPr lang="de-DE" sz="1800" b="1" dirty="0"/>
          </a:p>
        </p:txBody>
      </p:sp>
      <p:sp>
        <p:nvSpPr>
          <p:cNvPr id="16387" name="Textfeld 5">
            <a:extLst>
              <a:ext uri="{FF2B5EF4-FFF2-40B4-BE49-F238E27FC236}">
                <a16:creationId xmlns:a16="http://schemas.microsoft.com/office/drawing/2014/main" id="{27282B5A-08F1-DE0F-6D49-95D6A6321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693738"/>
            <a:ext cx="10340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Kompression</a:t>
            </a:r>
          </a:p>
          <a:p>
            <a:pPr eaLnBrk="1" hangingPunct="1"/>
            <a:r>
              <a:rPr lang="de-DE" altLang="de-DE"/>
              <a:t>Für den Energieverbrauch bei isothermer Kompression gilt:    </a:t>
            </a:r>
            <a:r>
              <a:rPr lang="de-DE" altLang="de-DE">
                <a:solidFill>
                  <a:srgbClr val="00B050"/>
                </a:solidFill>
              </a:rPr>
              <a:t>H</a:t>
            </a:r>
            <a:r>
              <a:rPr lang="de-DE" altLang="de-DE" baseline="-25000">
                <a:solidFill>
                  <a:srgbClr val="00B050"/>
                </a:solidFill>
              </a:rPr>
              <a:t>Kompression</a:t>
            </a:r>
            <a:r>
              <a:rPr lang="de-DE" altLang="de-DE">
                <a:solidFill>
                  <a:srgbClr val="00B050"/>
                </a:solidFill>
              </a:rPr>
              <a:t> (</a:t>
            </a:r>
            <a:r>
              <a:rPr lang="de-DE" altLang="de-DE"/>
              <a:t>(in mkg) </a:t>
            </a:r>
            <a:r>
              <a:rPr lang="de-DE" altLang="de-DE">
                <a:solidFill>
                  <a:srgbClr val="00B050"/>
                </a:solidFill>
              </a:rPr>
              <a:t>=  P1*V1*ln(P1/P2)</a:t>
            </a:r>
            <a:r>
              <a:rPr lang="de-DE" altLang="de-DE">
                <a:solidFill>
                  <a:srgbClr val="00B050"/>
                </a:solidFill>
                <a:latin typeface="Symbol" pitchFamily="2" charset="2"/>
              </a:rPr>
              <a:t>	</a:t>
            </a:r>
          </a:p>
          <a:p>
            <a:pPr eaLnBrk="1" hangingPunct="1"/>
            <a:r>
              <a:rPr lang="de-DE" altLang="de-DE"/>
              <a:t>mit</a:t>
            </a:r>
            <a:r>
              <a:rPr lang="de-DE" altLang="de-DE">
                <a:latin typeface="Symbol" pitchFamily="2" charset="2"/>
              </a:rPr>
              <a:t>  </a:t>
            </a:r>
            <a:r>
              <a:rPr lang="de-DE" altLang="de-DE"/>
              <a:t>P</a:t>
            </a:r>
            <a:r>
              <a:rPr lang="de-DE" altLang="de-DE" baseline="-25000"/>
              <a:t>1</a:t>
            </a:r>
            <a:r>
              <a:rPr lang="de-DE" altLang="de-DE"/>
              <a:t> = 13,2*10^4 kg/m</a:t>
            </a:r>
            <a:r>
              <a:rPr lang="de-DE" altLang="de-DE" baseline="30000"/>
              <a:t>2</a:t>
            </a:r>
            <a:r>
              <a:rPr lang="de-DE" altLang="de-DE"/>
              <a:t>; V</a:t>
            </a:r>
            <a:r>
              <a:rPr lang="de-DE" altLang="de-DE" baseline="-25000"/>
              <a:t>1</a:t>
            </a:r>
            <a:r>
              <a:rPr lang="de-DE" altLang="de-DE"/>
              <a:t> = 61.739 m</a:t>
            </a:r>
            <a:r>
              <a:rPr lang="de-DE" altLang="de-DE" baseline="30000"/>
              <a:t>3</a:t>
            </a:r>
            <a:r>
              <a:rPr lang="de-DE" altLang="de-DE"/>
              <a:t>;  P</a:t>
            </a:r>
            <a:r>
              <a:rPr lang="de-DE" altLang="de-DE" baseline="-25000"/>
              <a:t>1</a:t>
            </a:r>
            <a:r>
              <a:rPr lang="de-DE" altLang="de-DE"/>
              <a:t>/P</a:t>
            </a:r>
            <a:r>
              <a:rPr lang="de-DE" altLang="de-DE" baseline="-25000"/>
              <a:t>2</a:t>
            </a:r>
            <a:r>
              <a:rPr lang="de-DE" altLang="de-DE"/>
              <a:t> = 13,2 wird</a:t>
            </a:r>
          </a:p>
          <a:p>
            <a:pPr eaLnBrk="1" hangingPunct="1"/>
            <a:r>
              <a:rPr lang="de-DE" altLang="de-DE"/>
              <a:t>         H </a:t>
            </a:r>
            <a:r>
              <a:rPr lang="de-DE" altLang="de-DE" baseline="-25000"/>
              <a:t>Kompression</a:t>
            </a:r>
            <a:r>
              <a:rPr lang="de-DE" altLang="de-DE"/>
              <a:t> = 13,2*10^4 (in kg/m</a:t>
            </a:r>
            <a:r>
              <a:rPr lang="de-DE" altLang="de-DE" baseline="30000"/>
              <a:t>2</a:t>
            </a:r>
            <a:r>
              <a:rPr lang="de-DE" altLang="de-DE"/>
              <a:t>)*61.739 (in m</a:t>
            </a:r>
            <a:r>
              <a:rPr lang="de-DE" altLang="de-DE" baseline="30000"/>
              <a:t>3</a:t>
            </a:r>
            <a:r>
              <a:rPr lang="de-DE" altLang="de-DE"/>
              <a:t>)*ln(13,2)*</a:t>
            </a:r>
            <a:r>
              <a:rPr lang="de-DE" altLang="de-DE">
                <a:solidFill>
                  <a:srgbClr val="0070C0"/>
                </a:solidFill>
              </a:rPr>
              <a:t>2,723*10^-9 </a:t>
            </a:r>
            <a:r>
              <a:rPr lang="de-DE" altLang="de-DE"/>
              <a:t>(in MWh/mkg)   (MWh)</a:t>
            </a:r>
          </a:p>
          <a:p>
            <a:pPr eaLnBrk="1" hangingPunct="1"/>
            <a:r>
              <a:rPr lang="de-DE" altLang="de-DE">
                <a:latin typeface="Symbol" pitchFamily="2" charset="2"/>
              </a:rPr>
              <a:t>	           = </a:t>
            </a:r>
            <a:r>
              <a:rPr lang="de-DE" altLang="de-DE"/>
              <a:t>13,2*61,739*10^7*2,580*2,723*10^-9 =  57,2 (MWh/Schiff)</a:t>
            </a:r>
          </a:p>
          <a:p>
            <a:pPr eaLnBrk="1" hangingPunct="1"/>
            <a:r>
              <a:rPr lang="de-DE" altLang="de-DE"/>
              <a:t>Bei einem Carnot‘schen Wirkungsgrad (Folie 12) von </a:t>
            </a:r>
            <a:r>
              <a:rPr lang="de-DE" altLang="de-DE">
                <a:latin typeface="Symbol" pitchFamily="2" charset="2"/>
              </a:rPr>
              <a:t>h</a:t>
            </a:r>
            <a:r>
              <a:rPr lang="de-DE" altLang="de-DE"/>
              <a:t> = 0,54 und 10 Reisen pro Schiff und Jahr sind das </a:t>
            </a:r>
          </a:p>
          <a:p>
            <a:pPr eaLnBrk="1" hangingPunct="1"/>
            <a:r>
              <a:rPr lang="de-DE" altLang="de-DE"/>
              <a:t>         H </a:t>
            </a:r>
            <a:r>
              <a:rPr lang="de-DE" altLang="de-DE" baseline="-25000"/>
              <a:t>Kompression</a:t>
            </a:r>
            <a:r>
              <a:rPr lang="de-DE" altLang="de-DE"/>
              <a:t>  = 1.060 (MWh/a/Schiff) </a:t>
            </a:r>
            <a:r>
              <a:rPr lang="de-DE" altLang="de-DE" baseline="30000">
                <a:latin typeface="Symbol" pitchFamily="2" charset="2"/>
              </a:rPr>
              <a:t>	     </a:t>
            </a:r>
          </a:p>
        </p:txBody>
      </p:sp>
      <p:sp>
        <p:nvSpPr>
          <p:cNvPr id="16388" name="Textfeld 7">
            <a:extLst>
              <a:ext uri="{FF2B5EF4-FFF2-40B4-BE49-F238E27FC236}">
                <a16:creationId xmlns:a16="http://schemas.microsoft.com/office/drawing/2014/main" id="{586093F3-F526-CB15-0B8C-90ABBFD7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5856288"/>
            <a:ext cx="369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400"/>
              <a:t>[</a:t>
            </a:r>
            <a:r>
              <a:rPr lang="de-DE" altLang="de-DE" sz="1400">
                <a:solidFill>
                  <a:srgbClr val="00B050"/>
                </a:solidFill>
              </a:rPr>
              <a:t>2</a:t>
            </a:r>
            <a:r>
              <a:rPr lang="de-DE" altLang="de-DE" sz="1400"/>
              <a:t>] = E. Schmidt: Thermodynamik, Springer 1953</a:t>
            </a:r>
          </a:p>
        </p:txBody>
      </p:sp>
      <p:sp>
        <p:nvSpPr>
          <p:cNvPr id="16389" name="Textfeld 14">
            <a:extLst>
              <a:ext uri="{FF2B5EF4-FFF2-40B4-BE49-F238E27FC236}">
                <a16:creationId xmlns:a16="http://schemas.microsoft.com/office/drawing/2014/main" id="{D9629846-6B32-1FC7-40BD-49E25FA4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813050"/>
            <a:ext cx="108442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Abkühlung   </a:t>
            </a:r>
          </a:p>
          <a:p>
            <a:pPr eaLnBrk="1" hangingPunct="1"/>
            <a:r>
              <a:rPr lang="de-DE" altLang="de-DE"/>
              <a:t>Für die Abkühlung gilt: Gewicht des Wasserstoffs (in kg)*spez. Wärme des Wasserstoffs (in kcal/kg grd)</a:t>
            </a:r>
          </a:p>
          <a:p>
            <a:pPr eaLnBrk="1" hangingPunct="1"/>
            <a:r>
              <a:rPr lang="de-DE" altLang="de-DE"/>
              <a:t>*Temperaturdifferenz (in grd)* MWh/kcal)*1/</a:t>
            </a:r>
            <a:r>
              <a:rPr lang="de-DE" altLang="de-DE">
                <a:latin typeface="Symbol" pitchFamily="2" charset="2"/>
              </a:rPr>
              <a:t>h*</a:t>
            </a:r>
            <a:r>
              <a:rPr lang="de-DE" altLang="de-DE"/>
              <a:t>Reisen/a   (in MWh/Schiff) </a:t>
            </a:r>
          </a:p>
          <a:p>
            <a:pPr eaLnBrk="1" hangingPunct="1"/>
            <a:r>
              <a:rPr lang="de-DE" altLang="de-DE"/>
              <a:t>         H </a:t>
            </a:r>
            <a:r>
              <a:rPr lang="de-DE" altLang="de-DE" baseline="-25000"/>
              <a:t>Abkühlung</a:t>
            </a:r>
            <a:r>
              <a:rPr lang="de-DE" altLang="de-DE"/>
              <a:t> = 61.739 (in m</a:t>
            </a:r>
            <a:r>
              <a:rPr lang="de-DE" altLang="de-DE" baseline="30000"/>
              <a:t>3</a:t>
            </a:r>
            <a:r>
              <a:rPr lang="de-DE" altLang="de-DE"/>
              <a:t> )*31 (in kg/m</a:t>
            </a:r>
            <a:r>
              <a:rPr lang="de-DE" altLang="de-DE" baseline="30000"/>
              <a:t>3</a:t>
            </a:r>
            <a:r>
              <a:rPr lang="de-DE" altLang="de-DE"/>
              <a:t> )*</a:t>
            </a:r>
            <a:r>
              <a:rPr lang="de-DE" altLang="de-DE">
                <a:solidFill>
                  <a:srgbClr val="00B0F0"/>
                </a:solidFill>
              </a:rPr>
              <a:t>3,4 (in kcal/kg grd) </a:t>
            </a:r>
            <a:r>
              <a:rPr lang="de-DE" altLang="de-DE"/>
              <a:t>* </a:t>
            </a:r>
            <a:r>
              <a:rPr lang="de-DE" altLang="de-DE">
                <a:solidFill>
                  <a:srgbClr val="00B0F0"/>
                </a:solidFill>
              </a:rPr>
              <a:t>1,16*10^-6 (in MWh/kcal) </a:t>
            </a:r>
            <a:r>
              <a:rPr lang="de-DE" altLang="de-DE"/>
              <a:t>*(250 + 20) (in grd)</a:t>
            </a:r>
          </a:p>
          <a:p>
            <a:pPr eaLnBrk="1" hangingPunct="1"/>
            <a:r>
              <a:rPr lang="de-DE" altLang="de-DE"/>
              <a:t>	         = 61,739*31*3,4*270*10^-2 = 20.381 (in MWh/Schiff)</a:t>
            </a:r>
          </a:p>
          <a:p>
            <a:pPr eaLnBrk="1" hangingPunct="1"/>
            <a:r>
              <a:rPr lang="de-DE" altLang="de-DE"/>
              <a:t>Bei einem Carnot‘schen Wirkungsgrad (Folie 12) von </a:t>
            </a:r>
            <a:r>
              <a:rPr lang="de-DE" altLang="de-DE">
                <a:latin typeface="Symbol" pitchFamily="2" charset="2"/>
              </a:rPr>
              <a:t>h</a:t>
            </a:r>
            <a:r>
              <a:rPr lang="de-DE" altLang="de-DE"/>
              <a:t> = 0,54 und 10 Reisen pro Schiff und Jahr sind das </a:t>
            </a:r>
          </a:p>
          <a:p>
            <a:pPr eaLnBrk="1" hangingPunct="1"/>
            <a:r>
              <a:rPr lang="de-DE" altLang="de-DE"/>
              <a:t>         H </a:t>
            </a:r>
            <a:r>
              <a:rPr lang="de-DE" altLang="de-DE" baseline="-25000"/>
              <a:t>Abkühlung</a:t>
            </a:r>
            <a:r>
              <a:rPr lang="de-DE" altLang="de-DE"/>
              <a:t> = 377.426 (MWh/a/Schiff)</a:t>
            </a:r>
          </a:p>
        </p:txBody>
      </p:sp>
      <p:sp>
        <p:nvSpPr>
          <p:cNvPr id="16390" name="Textfeld 15">
            <a:extLst>
              <a:ext uri="{FF2B5EF4-FFF2-40B4-BE49-F238E27FC236}">
                <a16:creationId xmlns:a16="http://schemas.microsoft.com/office/drawing/2014/main" id="{DF5E50B8-5C07-99B6-D1DC-BE82B954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145088"/>
            <a:ext cx="311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H </a:t>
            </a:r>
            <a:r>
              <a:rPr lang="de-DE" altLang="de-DE" baseline="-25000"/>
              <a:t>Verlust </a:t>
            </a:r>
            <a:r>
              <a:rPr lang="de-DE" altLang="de-DE"/>
              <a:t>= H </a:t>
            </a:r>
            <a:r>
              <a:rPr lang="de-DE" altLang="de-DE" baseline="-25000"/>
              <a:t>Abkühlung</a:t>
            </a:r>
            <a:r>
              <a:rPr lang="de-DE" altLang="de-DE"/>
              <a:t> + H </a:t>
            </a:r>
            <a:r>
              <a:rPr lang="de-DE" altLang="de-DE" baseline="-25000"/>
              <a:t>Kompression</a:t>
            </a:r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79C0CB-6733-CC4B-3A53-D612425D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9138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02EE81-CE38-32F2-FAAB-A48E8657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6A389-31B5-604E-85E4-BF1AF943CA45}" type="slidenum">
              <a:rPr lang="de-DE" sz="1800" b="1"/>
              <a:pPr>
                <a:defRPr/>
              </a:pPr>
              <a:t>14</a:t>
            </a:fld>
            <a:endParaRPr lang="de-DE" sz="1800" b="1" dirty="0"/>
          </a:p>
        </p:txBody>
      </p:sp>
      <p:sp>
        <p:nvSpPr>
          <p:cNvPr id="17411" name="Textfeld 5">
            <a:extLst>
              <a:ext uri="{FF2B5EF4-FFF2-40B4-BE49-F238E27FC236}">
                <a16:creationId xmlns:a16="http://schemas.microsoft.com/office/drawing/2014/main" id="{36F0BE17-6F48-BE02-2525-D6641DDA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1135063"/>
            <a:ext cx="7472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N = 1,509* 10^9 (in MWh/a)/2,190*10^3 (in MWh/a/Schiff) = </a:t>
            </a:r>
            <a:r>
              <a:rPr lang="de-DE" altLang="de-DE" b="1"/>
              <a:t>655.000 </a:t>
            </a:r>
            <a:r>
              <a:rPr lang="de-DE" altLang="de-DE"/>
              <a:t>Schiffe</a:t>
            </a:r>
          </a:p>
        </p:txBody>
      </p:sp>
      <p:sp>
        <p:nvSpPr>
          <p:cNvPr id="17412" name="Textfeld 6">
            <a:extLst>
              <a:ext uri="{FF2B5EF4-FFF2-40B4-BE49-F238E27FC236}">
                <a16:creationId xmlns:a16="http://schemas.microsoft.com/office/drawing/2014/main" id="{268944B9-091D-C259-C984-ECF12657C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411163"/>
            <a:ext cx="108759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Im </a:t>
            </a:r>
            <a:r>
              <a:rPr lang="de-DE" altLang="de-DE" sz="2000" i="1" u="sng"/>
              <a:t>Normalzustand</a:t>
            </a:r>
            <a:r>
              <a:rPr lang="de-DE" altLang="de-DE" i="1"/>
              <a:t>  ergibt sich die Zahl der Schiffe N aus der</a:t>
            </a:r>
            <a:r>
              <a:rPr lang="de-DE" altLang="de-DE"/>
              <a:t> zu transportierenden Energiemenge E = 1,509*10^9 </a:t>
            </a:r>
          </a:p>
          <a:p>
            <a:pPr eaLnBrk="1" hangingPunct="1"/>
            <a:r>
              <a:rPr lang="de-DE" altLang="de-DE"/>
              <a:t>(in MWh/a) dividiert durch die Transportkapazität eines Schiffes (in MWh/a) </a:t>
            </a:r>
          </a:p>
        </p:txBody>
      </p:sp>
      <p:sp>
        <p:nvSpPr>
          <p:cNvPr id="17413" name="Textfeld 7">
            <a:extLst>
              <a:ext uri="{FF2B5EF4-FFF2-40B4-BE49-F238E27FC236}">
                <a16:creationId xmlns:a16="http://schemas.microsoft.com/office/drawing/2014/main" id="{C35524F9-EA1E-AE05-32E6-BCB96AFE5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1566863"/>
            <a:ext cx="424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Diese Schiffe verursachen Jahreskosten von</a:t>
            </a:r>
          </a:p>
        </p:txBody>
      </p:sp>
      <p:sp>
        <p:nvSpPr>
          <p:cNvPr id="17414" name="Textfeld 8">
            <a:extLst>
              <a:ext uri="{FF2B5EF4-FFF2-40B4-BE49-F238E27FC236}">
                <a16:creationId xmlns:a16="http://schemas.microsoft.com/office/drawing/2014/main" id="{70943DD5-0DB3-DC62-0AF9-3A69D45A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2035175"/>
            <a:ext cx="871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 </a:t>
            </a:r>
            <a:r>
              <a:rPr lang="de-DE" altLang="de-DE" baseline="-25000"/>
              <a:t>ges</a:t>
            </a:r>
            <a:r>
              <a:rPr lang="de-DE" altLang="de-DE"/>
              <a:t> = 6,21*10^6 (in €/a/Schiff) *0,655*10^6 (in Schiffe) = 4,05*10^12 €/a = </a:t>
            </a:r>
            <a:r>
              <a:rPr lang="de-DE" altLang="de-DE" b="1"/>
              <a:t>4.050</a:t>
            </a:r>
            <a:r>
              <a:rPr lang="de-DE" altLang="de-DE"/>
              <a:t> Mrd €/a </a:t>
            </a:r>
          </a:p>
        </p:txBody>
      </p:sp>
      <p:sp>
        <p:nvSpPr>
          <p:cNvPr id="17415" name="Textfeld 11">
            <a:extLst>
              <a:ext uri="{FF2B5EF4-FFF2-40B4-BE49-F238E27FC236}">
                <a16:creationId xmlns:a16="http://schemas.microsoft.com/office/drawing/2014/main" id="{5132370B-3241-9146-AB22-CB795D29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2611438"/>
            <a:ext cx="11385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Im </a:t>
            </a:r>
            <a:r>
              <a:rPr lang="de-DE" altLang="de-DE" sz="2000" i="1" u="sng"/>
              <a:t>kritischen Punkt </a:t>
            </a:r>
            <a:r>
              <a:rPr lang="de-DE" altLang="de-DE"/>
              <a:t>ist die zu transportierende Energiemenge dieselbe wie im </a:t>
            </a:r>
            <a:r>
              <a:rPr lang="de-DE" altLang="de-DE" i="1" u="sng"/>
              <a:t>Normalzustand .</a:t>
            </a:r>
            <a:r>
              <a:rPr lang="de-DE" altLang="de-DE"/>
              <a:t> Die Transportkapazität </a:t>
            </a:r>
          </a:p>
          <a:p>
            <a:pPr eaLnBrk="1" hangingPunct="1"/>
            <a:r>
              <a:rPr lang="de-DE" altLang="de-DE"/>
              <a:t>eines Schiffes (in MWh/a)  ist durch die Abkühlung und Kompression des Wasserstoffs deutlich größer als im</a:t>
            </a:r>
            <a:r>
              <a:rPr lang="de-DE" altLang="de-DE" i="1" u="sng"/>
              <a:t> </a:t>
            </a:r>
          </a:p>
          <a:p>
            <a:pPr eaLnBrk="1" hangingPunct="1"/>
            <a:r>
              <a:rPr lang="de-DE" altLang="de-DE" i="1" u="sng"/>
              <a:t>Normalzustand</a:t>
            </a:r>
            <a:r>
              <a:rPr lang="de-DE" altLang="de-DE"/>
              <a:t>,</a:t>
            </a:r>
            <a:r>
              <a:rPr lang="de-DE" altLang="de-DE" i="1" u="sng"/>
              <a:t> </a:t>
            </a:r>
            <a:r>
              <a:rPr lang="de-DE" altLang="de-DE"/>
              <a:t>jedoch verringert um die Umwandlungsverluste. Die Transportkapazität T</a:t>
            </a:r>
            <a:r>
              <a:rPr lang="de-DE" altLang="de-DE" baseline="-25000"/>
              <a:t>K</a:t>
            </a:r>
            <a:r>
              <a:rPr lang="de-DE" altLang="de-DE"/>
              <a:t> (in  MWh/a) ist nach Folie 13</a:t>
            </a:r>
          </a:p>
        </p:txBody>
      </p:sp>
      <p:sp>
        <p:nvSpPr>
          <p:cNvPr id="17416" name="Textfeld 12">
            <a:extLst>
              <a:ext uri="{FF2B5EF4-FFF2-40B4-BE49-F238E27FC236}">
                <a16:creationId xmlns:a16="http://schemas.microsoft.com/office/drawing/2014/main" id="{15307477-47D4-5178-C878-82DA6A9FD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4376738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      N = 1,509* 10^9 (MWh/a)/0,494610*10^6 (in MWh/a)                           = </a:t>
            </a:r>
            <a:r>
              <a:rPr lang="de-DE" altLang="de-DE" b="1"/>
              <a:t>3.050</a:t>
            </a:r>
            <a:r>
              <a:rPr lang="de-DE" altLang="de-DE"/>
              <a:t> Schiffe</a:t>
            </a:r>
          </a:p>
        </p:txBody>
      </p:sp>
      <p:sp>
        <p:nvSpPr>
          <p:cNvPr id="17417" name="Textfeld 13">
            <a:extLst>
              <a:ext uri="{FF2B5EF4-FFF2-40B4-BE49-F238E27FC236}">
                <a16:creationId xmlns:a16="http://schemas.microsoft.com/office/drawing/2014/main" id="{75FA5D98-748E-529C-5376-15BA4770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45063"/>
            <a:ext cx="11368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Jahreskosten pro Schiff sind mit 6,62 Mio €/etwas, als beim Wasserstoff-Transport im Normalzustand (6,21 Mio €/a)</a:t>
            </a:r>
          </a:p>
          <a:p>
            <a:pPr eaLnBrk="1" hangingPunct="1"/>
            <a:r>
              <a:rPr lang="de-DE" altLang="de-DE"/>
              <a:t>Die Jahreskosten sind </a:t>
            </a:r>
          </a:p>
        </p:txBody>
      </p:sp>
      <p:sp>
        <p:nvSpPr>
          <p:cNvPr id="17418" name="Textfeld 14">
            <a:extLst>
              <a:ext uri="{FF2B5EF4-FFF2-40B4-BE49-F238E27FC236}">
                <a16:creationId xmlns:a16="http://schemas.microsoft.com/office/drawing/2014/main" id="{167893F4-2223-7433-3243-CA04855AF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5722938"/>
            <a:ext cx="904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 </a:t>
            </a:r>
            <a:r>
              <a:rPr lang="de-DE" altLang="de-DE" baseline="-25000"/>
              <a:t>ges</a:t>
            </a:r>
            <a:r>
              <a:rPr lang="de-DE" altLang="de-DE"/>
              <a:t> = 6,62*10^6 (in €/a/Schiff) *3,05*10^3 (in Schiffe) = 20,2*10^9 €/a        = </a:t>
            </a:r>
            <a:r>
              <a:rPr lang="de-DE" altLang="de-DE" b="1"/>
              <a:t>20,2</a:t>
            </a:r>
            <a:r>
              <a:rPr lang="de-DE" altLang="de-DE"/>
              <a:t> Mrd €/a</a:t>
            </a:r>
          </a:p>
        </p:txBody>
      </p:sp>
      <p:sp>
        <p:nvSpPr>
          <p:cNvPr id="17419" name="Textfeld 1">
            <a:extLst>
              <a:ext uri="{FF2B5EF4-FFF2-40B4-BE49-F238E27FC236}">
                <a16:creationId xmlns:a16="http://schemas.microsoft.com/office/drawing/2014/main" id="{8EDA4E7B-20A3-B498-3D63-5EC2E5317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625850"/>
            <a:ext cx="6389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T</a:t>
            </a:r>
            <a:r>
              <a:rPr lang="de-DE" altLang="de-DE" baseline="-25000"/>
              <a:t>k</a:t>
            </a:r>
            <a:r>
              <a:rPr lang="de-DE" altLang="de-DE"/>
              <a:t> = [750.361– (377.426 + 1.060)/0,54]*10 = 494.610 (in MWh/a).</a:t>
            </a:r>
          </a:p>
        </p:txBody>
      </p:sp>
      <p:sp>
        <p:nvSpPr>
          <p:cNvPr id="17420" name="Textfeld 2">
            <a:extLst>
              <a:ext uri="{FF2B5EF4-FFF2-40B4-BE49-F238E27FC236}">
                <a16:creationId xmlns:a16="http://schemas.microsoft.com/office/drawing/2014/main" id="{7713F94D-20B4-36D6-28C0-BFDB07126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008438"/>
            <a:ext cx="2524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Zahl N der Schiffe ist: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7772DA-8435-2824-DA06-4930A16A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1525" y="6310312"/>
            <a:ext cx="2743200" cy="465137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E8ABF2-2D09-36FA-784E-3A4B4637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3271B496-54A2-CA4D-AD5E-BF14C94036C0}" type="slidenum">
              <a:rPr lang="de-DE" sz="1800" b="1"/>
              <a:pPr>
                <a:defRPr/>
              </a:pPr>
              <a:t>15</a:t>
            </a:fld>
            <a:endParaRPr lang="de-DE" sz="18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8CE363-3963-3143-98F8-8E2AB4E47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1266825"/>
            <a:ext cx="1035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Davon muss als Wasserstoff für Wärme im Ausland produziert und nach Deutschland transportiert werden  </a:t>
            </a:r>
          </a:p>
          <a:p>
            <a:pPr eaLnBrk="1" hangingPunct="1"/>
            <a:r>
              <a:rPr lang="de-DE" altLang="de-DE"/>
              <a:t>            E </a:t>
            </a:r>
            <a:r>
              <a:rPr lang="de-DE" altLang="de-DE" baseline="-25000"/>
              <a:t>Wasserstoff</a:t>
            </a:r>
            <a:r>
              <a:rPr lang="de-DE" altLang="de-DE"/>
              <a:t> = (2,313 – 0,558 – 0,178 – 0,068)*10^9 MWh/a             = </a:t>
            </a:r>
            <a:r>
              <a:rPr lang="de-DE" altLang="de-DE" b="1"/>
              <a:t>1,509 * 10^9 MWh/a </a:t>
            </a:r>
            <a:r>
              <a:rPr lang="de-DE" altLang="de-DE"/>
              <a:t>(Folie 7)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6D878D-C729-3220-601F-A307B47E0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47688"/>
            <a:ext cx="1039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Der Verbrauch in Deutschland soll ab dem Jahr 2045 klimaneutral sein. Der Verbrauch beträgt nach Tabelle 1 </a:t>
            </a:r>
          </a:p>
          <a:p>
            <a:pPr eaLnBrk="1" hangingPunct="1"/>
            <a:r>
              <a:rPr lang="de-DE" altLang="de-DE"/>
              <a:t>           E </a:t>
            </a:r>
            <a:r>
              <a:rPr lang="de-DE" altLang="de-DE" baseline="-25000"/>
              <a:t>Deutschland</a:t>
            </a:r>
            <a:r>
              <a:rPr lang="de-DE" altLang="de-DE"/>
              <a:t> 					                     = </a:t>
            </a:r>
            <a:r>
              <a:rPr lang="de-DE" altLang="de-DE" b="1"/>
              <a:t>2,313*10^9 MWh/a   </a:t>
            </a:r>
            <a:r>
              <a:rPr lang="de-DE" altLang="de-DE"/>
              <a:t>[Folie 6)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653E0B-F24F-FEF8-4556-7D557A9B8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651375"/>
            <a:ext cx="10406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Zahl der erforderlichen Schiffe N ist die jährlich zu transportierende Energiemenge E </a:t>
            </a:r>
            <a:r>
              <a:rPr lang="de-DE" altLang="de-DE" baseline="-25000"/>
              <a:t>Wasserstoff</a:t>
            </a:r>
            <a:r>
              <a:rPr lang="de-DE" altLang="de-DE"/>
              <a:t> (in MWh/a) </a:t>
            </a:r>
          </a:p>
          <a:p>
            <a:pPr eaLnBrk="1" hangingPunct="1"/>
            <a:r>
              <a:rPr lang="de-DE" altLang="de-DE"/>
              <a:t>dividiert durch die Transport-Fähigkeit des Schiffs (in MWh/a/Schiff):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C1A744-F80E-8FA2-A4F4-E1773A16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960563"/>
            <a:ext cx="11276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pro Schiff und Jahr transportierte Energiemenge  E (in MWh/a) ist gleich dem Tankvolumen V (in m</a:t>
            </a:r>
            <a:r>
              <a:rPr lang="de-DE" altLang="de-DE" baseline="30000"/>
              <a:t>3</a:t>
            </a:r>
            <a:r>
              <a:rPr lang="de-DE" altLang="de-DE"/>
              <a:t>)*Heizwert des</a:t>
            </a:r>
          </a:p>
          <a:p>
            <a:pPr eaLnBrk="1" hangingPunct="1"/>
            <a:r>
              <a:rPr lang="de-DE" altLang="de-DE"/>
              <a:t>des Wasserstoffs (in MWh/kg)* Zahl der Reisen pro Jahr. Dafür gibt es 2 Varianten:  a) H</a:t>
            </a:r>
            <a:r>
              <a:rPr lang="de-DE" altLang="de-DE" baseline="-25000"/>
              <a:t>2</a:t>
            </a:r>
            <a:r>
              <a:rPr lang="de-DE" altLang="de-DE"/>
              <a:t> im Normalzustand </a:t>
            </a:r>
          </a:p>
          <a:p>
            <a:pPr eaLnBrk="1" hangingPunct="1"/>
            <a:r>
              <a:rPr lang="de-DE" altLang="de-DE"/>
              <a:t>und b) H</a:t>
            </a:r>
            <a:r>
              <a:rPr lang="de-DE" altLang="de-DE" baseline="-25000"/>
              <a:t>2</a:t>
            </a:r>
            <a:r>
              <a:rPr lang="de-DE" altLang="de-DE"/>
              <a:t> am kritischen Punkt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DCEFCF-220E-A9A4-F7AA-A3EF26E9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913063"/>
            <a:ext cx="905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     a) Im Normalzustand</a:t>
            </a:r>
            <a:r>
              <a:rPr lang="de-DE" altLang="de-DE">
                <a:sym typeface="Wingdings" pitchFamily="2" charset="2"/>
              </a:rPr>
              <a:t>   (     20°C, Druck:              10^4 kg/m</a:t>
            </a:r>
            <a:r>
              <a:rPr lang="de-DE" altLang="de-DE" baseline="30000">
                <a:sym typeface="Wingdings" pitchFamily="2" charset="2"/>
              </a:rPr>
              <a:t>2</a:t>
            </a:r>
            <a:r>
              <a:rPr lang="de-DE" altLang="de-DE">
                <a:sym typeface="Wingdings" pitchFamily="2" charset="2"/>
              </a:rPr>
              <a:t>)  ist       </a:t>
            </a:r>
            <a:r>
              <a:rPr lang="de-DE" altLang="de-DE"/>
              <a:t>E = </a:t>
            </a:r>
            <a:r>
              <a:rPr lang="de-DE" altLang="de-DE" b="1" baseline="30000"/>
              <a:t>     </a:t>
            </a:r>
            <a:r>
              <a:rPr lang="de-DE" altLang="de-DE" b="1"/>
              <a:t>2.177 MWh/a   </a:t>
            </a:r>
            <a:endParaRPr lang="de-DE" altLang="de-DE" b="1" baseline="300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830733-3F2B-A4AC-E4BE-F777948D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3349625"/>
            <a:ext cx="111236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     b) Im kritischen Punkt</a:t>
            </a:r>
            <a:r>
              <a:rPr lang="de-DE" altLang="de-DE">
                <a:sym typeface="Wingdings" pitchFamily="2" charset="2"/>
              </a:rPr>
              <a:t> ( - 250°C, Druck: = 13,2*10^4 Kg/m</a:t>
            </a:r>
            <a:r>
              <a:rPr lang="de-DE" altLang="de-DE" baseline="30000">
                <a:sym typeface="Wingdings" pitchFamily="2" charset="2"/>
              </a:rPr>
              <a:t>2</a:t>
            </a:r>
            <a:r>
              <a:rPr lang="de-DE" altLang="de-DE">
                <a:sym typeface="Wingdings" pitchFamily="2" charset="2"/>
              </a:rPr>
              <a:t>) müssen von der transportierbaren Energiemenge  </a:t>
            </a:r>
          </a:p>
          <a:p>
            <a:pPr eaLnBrk="1" hangingPunct="1"/>
            <a:r>
              <a:rPr lang="de-DE" altLang="de-DE"/>
              <a:t>                 E = 754.350 MWh/a die zur Erreichung des kritischen Punktes erforderlichen Energiemengen </a:t>
            </a:r>
          </a:p>
          <a:p>
            <a:pPr eaLnBrk="1" hangingPunct="1"/>
            <a:r>
              <a:rPr lang="de-DE" altLang="de-DE"/>
              <a:t> H </a:t>
            </a:r>
            <a:r>
              <a:rPr lang="de-DE" altLang="de-DE" baseline="-25000"/>
              <a:t>Abkühlung</a:t>
            </a:r>
            <a:r>
              <a:rPr lang="de-DE" altLang="de-DE"/>
              <a:t> und H </a:t>
            </a:r>
            <a:r>
              <a:rPr lang="de-DE" altLang="de-DE" baseline="-25000"/>
              <a:t>Kompression </a:t>
            </a:r>
            <a:r>
              <a:rPr lang="de-DE" altLang="de-DE"/>
              <a:t>  aus Folie 13 abgezogen werden:</a:t>
            </a:r>
          </a:p>
          <a:p>
            <a:pPr eaLnBrk="1" hangingPunct="1"/>
            <a:r>
              <a:rPr lang="de-DE" altLang="de-DE"/>
              <a:t>                  E = 754.350 – 377.426 – 1.060	                                             = </a:t>
            </a:r>
            <a:r>
              <a:rPr lang="de-DE" altLang="de-DE" b="1"/>
              <a:t>375.864 MWh/a </a:t>
            </a:r>
            <a:endParaRPr lang="de-DE" altLang="de-DE" b="1" baseline="300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9B65FA-7DA5-707C-CD9C-12E9D4BD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5354638"/>
            <a:ext cx="1065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a) Im Normalzustand</a:t>
            </a:r>
            <a:r>
              <a:rPr lang="de-DE" altLang="de-DE">
                <a:sym typeface="Wingdings" pitchFamily="2" charset="2"/>
              </a:rPr>
              <a:t> ist nach Folie 10: </a:t>
            </a:r>
            <a:r>
              <a:rPr lang="de-DE" altLang="de-DE"/>
              <a:t>N = 1,509*10^9 (in MWh/a)/2,190*10^3 (in MWh/a)      = </a:t>
            </a:r>
            <a:r>
              <a:rPr lang="de-DE" altLang="de-DE" b="1"/>
              <a:t>712.128</a:t>
            </a:r>
            <a:r>
              <a:rPr lang="de-DE" altLang="de-DE"/>
              <a:t> Schiffe</a:t>
            </a:r>
            <a:endParaRPr lang="de-DE" altLang="de-DE" baseline="300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23FD140-0CB2-4279-6CE9-068DECFF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5724525"/>
            <a:ext cx="1072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b) Im kritischen Punkt</a:t>
            </a:r>
            <a:r>
              <a:rPr lang="de-DE" altLang="de-DE">
                <a:sym typeface="Wingdings" pitchFamily="2" charset="2"/>
              </a:rPr>
              <a:t> ist                         N</a:t>
            </a:r>
            <a:r>
              <a:rPr lang="de-DE" altLang="de-DE"/>
              <a:t> = 1,509*10^9 (in MWh/a)/ 0,37586*10^6 (in MWh/a) </a:t>
            </a:r>
            <a:r>
              <a:rPr lang="de-DE" altLang="de-DE" b="1"/>
              <a:t>=     4.014 </a:t>
            </a:r>
            <a:r>
              <a:rPr lang="de-DE" altLang="de-DE"/>
              <a:t>Schiffe</a:t>
            </a:r>
            <a:endParaRPr lang="de-DE" altLang="de-DE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BAB7E2-FB92-1A39-081C-2FF0EDF9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7724" y="6356350"/>
            <a:ext cx="2743200" cy="368300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EBBF21-B243-3151-6C7E-49613D64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35275" cy="365125"/>
          </a:xfrm>
        </p:spPr>
        <p:txBody>
          <a:bodyPr/>
          <a:lstStyle/>
          <a:p>
            <a:pPr>
              <a:defRPr/>
            </a:pPr>
            <a:fld id="{96CB54CA-BB40-404F-8056-BD2528A81441}" type="slidenum">
              <a:rPr lang="de-DE" sz="1800" b="1"/>
              <a:pPr>
                <a:defRPr/>
              </a:pPr>
              <a:t>16</a:t>
            </a:fld>
            <a:endParaRPr lang="de-DE" sz="1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8E80B1-6665-CE1A-2CEB-5A80B74C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7525"/>
            <a:ext cx="1105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jährlichen Transportkosten sind K</a:t>
            </a:r>
            <a:r>
              <a:rPr lang="de-DE" altLang="de-DE" baseline="-25000"/>
              <a:t>Transport</a:t>
            </a:r>
            <a:r>
              <a:rPr lang="de-DE" altLang="de-DE"/>
              <a:t> = Zahl der Schiffe N multipliziert mit den jährlichen Kosten pro Schiff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61967A-8561-C6D9-20AA-29BAD8D27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9163"/>
            <a:ext cx="1119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a) Im Normalzustand</a:t>
            </a:r>
            <a:r>
              <a:rPr lang="de-DE" altLang="de-DE">
                <a:sym typeface="Wingdings" pitchFamily="2" charset="2"/>
              </a:rPr>
              <a:t> ist </a:t>
            </a:r>
            <a:r>
              <a:rPr lang="de-DE" altLang="de-DE"/>
              <a:t> K</a:t>
            </a:r>
            <a:r>
              <a:rPr lang="de-DE" altLang="de-DE" baseline="-25000"/>
              <a:t>Transport</a:t>
            </a:r>
            <a:r>
              <a:rPr lang="de-DE" altLang="de-DE">
                <a:sym typeface="Wingdings" pitchFamily="2" charset="2"/>
              </a:rPr>
              <a:t> =</a:t>
            </a:r>
            <a:r>
              <a:rPr lang="de-DE" altLang="de-DE"/>
              <a:t>  N*K</a:t>
            </a:r>
            <a:r>
              <a:rPr lang="de-DE" altLang="de-DE" baseline="-25000"/>
              <a:t>Schiff</a:t>
            </a:r>
            <a:r>
              <a:rPr lang="de-DE" altLang="de-DE"/>
              <a:t> = 712.108 (Schiffe nach Folie 15 )* 6,21*10^6 (€/a/Schiff nach Folie 9) </a:t>
            </a:r>
          </a:p>
          <a:p>
            <a:pPr eaLnBrk="1" hangingPunct="1"/>
            <a:r>
              <a:rPr lang="de-DE" altLang="de-DE"/>
              <a:t>                			               = 712.108 * 6,21*10^6 = 4.422*10^9 €/a                    = </a:t>
            </a:r>
            <a:r>
              <a:rPr lang="de-DE" altLang="de-DE" b="1"/>
              <a:t>4.422   Mrd €/a</a:t>
            </a:r>
            <a:endParaRPr lang="de-DE" altLang="de-DE" baseline="30000"/>
          </a:p>
        </p:txBody>
      </p:sp>
      <p:sp>
        <p:nvSpPr>
          <p:cNvPr id="19461" name="Textfeld 8">
            <a:extLst>
              <a:ext uri="{FF2B5EF4-FFF2-40B4-BE49-F238E27FC236}">
                <a16:creationId xmlns:a16="http://schemas.microsoft.com/office/drawing/2014/main" id="{0A59C0CD-3D90-D66F-A9AA-BDF14A63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94322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E657F5-C92E-6F30-13DA-8D270616C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25663"/>
            <a:ext cx="10836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b) Im kritischen Punkt</a:t>
            </a:r>
            <a:r>
              <a:rPr lang="de-DE" altLang="de-DE">
                <a:sym typeface="Wingdings" pitchFamily="2" charset="2"/>
              </a:rPr>
              <a:t> ist </a:t>
            </a:r>
            <a:r>
              <a:rPr lang="de-DE" altLang="de-DE"/>
              <a:t>K</a:t>
            </a:r>
            <a:r>
              <a:rPr lang="de-DE" altLang="de-DE" baseline="-25000"/>
              <a:t>Transport</a:t>
            </a:r>
            <a:r>
              <a:rPr lang="de-DE" altLang="de-DE"/>
              <a:t> = N*K</a:t>
            </a:r>
            <a:r>
              <a:rPr lang="de-DE" altLang="de-DE" baseline="-25000"/>
              <a:t>Schiff</a:t>
            </a:r>
            <a:r>
              <a:rPr lang="de-DE" altLang="de-DE"/>
              <a:t>  =     4.014 (Schiffe nach Folie 15) * 6,62*10^6 (€/a/Schiff nach Folie 9)</a:t>
            </a:r>
          </a:p>
          <a:p>
            <a:pPr eaLnBrk="1" hangingPunct="1"/>
            <a:r>
              <a:rPr lang="de-DE" altLang="de-DE"/>
              <a:t>			               =      4.014 * 6,62*10^6     = 26,6*10^9 €/a                       = </a:t>
            </a:r>
            <a:r>
              <a:rPr lang="de-DE" altLang="de-DE" b="1"/>
              <a:t>26,6  Mrd €/a</a:t>
            </a:r>
            <a:endParaRPr lang="de-DE" altLang="de-DE" b="1" baseline="300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F55348-F314-0E2C-167A-F97FDEAC3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798763"/>
            <a:ext cx="1050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Das liegt </a:t>
            </a:r>
            <a:r>
              <a:rPr lang="de-DE" altLang="de-DE" u="sng"/>
              <a:t>deutlich unter </a:t>
            </a:r>
            <a:r>
              <a:rPr lang="de-DE" altLang="de-DE"/>
              <a:t>den Gesamtkosten ohne Transport von Wasserstoff nach Folie 5 von       </a:t>
            </a:r>
            <a:r>
              <a:rPr lang="de-DE" altLang="de-DE" b="1"/>
              <a:t>298,6 Mrd €/a</a:t>
            </a:r>
            <a:endParaRPr lang="de-DE" alt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583D45-60A6-5F40-6BE3-1A73673DD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87500"/>
            <a:ext cx="1047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Das ist </a:t>
            </a:r>
            <a:r>
              <a:rPr lang="de-DE" altLang="de-DE" u="sng"/>
              <a:t>wesentlich mehr </a:t>
            </a:r>
            <a:r>
              <a:rPr lang="de-DE" altLang="de-DE"/>
              <a:t>als die Gesamtkosten ohne Transport von Wasserstoff nach Folie 5 von  </a:t>
            </a:r>
            <a:r>
              <a:rPr lang="de-DE" altLang="de-DE" b="1"/>
              <a:t>298,6 Mrd €/a</a:t>
            </a:r>
            <a:endParaRPr lang="de-DE" alt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113E33-CA03-B358-F1EF-21ADC8CB8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3286125"/>
            <a:ext cx="11045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</a:t>
            </a:r>
            <a:r>
              <a:rPr lang="de-DE" altLang="de-DE" u="sng"/>
              <a:t>Gesamtkosten</a:t>
            </a:r>
            <a:r>
              <a:rPr lang="de-DE" altLang="de-DE"/>
              <a:t> können grob wie folgt abgeschätzt werden: Anteil der Nicht-Wasserstoff-Kosten an Gesamtkosten</a:t>
            </a:r>
          </a:p>
          <a:p>
            <a:pPr eaLnBrk="1" hangingPunct="1"/>
            <a:r>
              <a:rPr lang="de-DE" altLang="de-DE"/>
              <a:t>In Deutschland plus Produktionskosten Wasserstoff im Ausland plus Kosten der Transportverluste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9FA5F3-9BA8-258D-11A9-220D7222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890963"/>
            <a:ext cx="1029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A) Kosten bei Produktion in Deutschland: (2,313 - 1,508) /2,313 (Folie 8)*298,6 (Mrd €/a)    = </a:t>
            </a:r>
            <a:r>
              <a:rPr lang="de-DE" altLang="de-DE" b="1"/>
              <a:t>104</a:t>
            </a:r>
            <a:r>
              <a:rPr lang="de-DE" altLang="de-DE"/>
              <a:t> Mrd €/a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01D4758-9844-4162-E0B4-C0331F31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81488"/>
            <a:ext cx="11809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Produktion von Strom aus Wind und PV kostet in Deutschland 200 €/MWh; Schätzung ausländische Produktion 100 €/MWh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FA94E90-96BE-4664-953C-D4A15BC5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689475"/>
            <a:ext cx="1126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  B) Produktion im Ausland (Folie 8): (1,508*10^9 (in MWh/a)/</a:t>
            </a:r>
            <a:r>
              <a:rPr lang="de-DE" altLang="de-DE">
                <a:latin typeface="Symbol" pitchFamily="2" charset="2"/>
              </a:rPr>
              <a:t>h </a:t>
            </a:r>
            <a:r>
              <a:rPr lang="de-DE" altLang="de-DE" baseline="-25000"/>
              <a:t>Elektrolyseur</a:t>
            </a:r>
            <a:r>
              <a:rPr lang="de-DE" altLang="de-DE"/>
              <a:t> *100 €/MWh           = </a:t>
            </a:r>
            <a:r>
              <a:rPr lang="de-DE" altLang="de-DE" b="1"/>
              <a:t>215 Mrd €/a </a:t>
            </a:r>
            <a:r>
              <a:rPr lang="de-DE" altLang="de-DE"/>
              <a:t>	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838DBB-8C94-F40C-52C0-358B7A8F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91125"/>
            <a:ext cx="1097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  C) Die Verluste pro Schiff sind (Folie 13) H </a:t>
            </a:r>
            <a:r>
              <a:rPr lang="de-DE" altLang="de-DE" baseline="-25000"/>
              <a:t>Verlust </a:t>
            </a:r>
            <a:r>
              <a:rPr lang="de-DE" altLang="de-DE"/>
              <a:t>= H </a:t>
            </a:r>
            <a:r>
              <a:rPr lang="de-DE" altLang="de-DE" baseline="-25000"/>
              <a:t>Abkühlung</a:t>
            </a:r>
            <a:r>
              <a:rPr lang="de-DE" altLang="de-DE"/>
              <a:t> + H </a:t>
            </a:r>
            <a:r>
              <a:rPr lang="de-DE" altLang="de-DE" baseline="-25000"/>
              <a:t>Kompression </a:t>
            </a:r>
            <a:r>
              <a:rPr lang="de-DE" altLang="de-DE"/>
              <a:t> = 378.486 MWh/a/Schiff. Sie müssen mit</a:t>
            </a:r>
          </a:p>
          <a:p>
            <a:pPr eaLnBrk="1" hangingPunct="1"/>
            <a:r>
              <a:rPr lang="de-DE" altLang="de-DE"/>
              <a:t>         der Zahl der Schiffe (Folie 14) multipliziert, durch den Wirkungsgrad des Elektrolyseurs dividiert und am </a:t>
            </a:r>
          </a:p>
          <a:p>
            <a:pPr eaLnBrk="1" hangingPunct="1"/>
            <a:r>
              <a:rPr lang="de-DE" altLang="de-DE"/>
              <a:t>         Produktionsort hergestellt werden. H </a:t>
            </a:r>
            <a:r>
              <a:rPr lang="de-DE" altLang="de-DE" baseline="-25000"/>
              <a:t>Verlust </a:t>
            </a:r>
            <a:r>
              <a:rPr lang="de-DE" altLang="de-DE"/>
              <a:t>= 378.486*4.014 (in MWh/a)*100 (in €/MWh)/0,7</a:t>
            </a:r>
          </a:p>
          <a:p>
            <a:pPr eaLnBrk="1" hangingPunct="1"/>
            <a:r>
              <a:rPr lang="de-DE" altLang="de-DE"/>
              <a:t>	= H </a:t>
            </a:r>
            <a:r>
              <a:rPr lang="de-DE" altLang="de-DE" baseline="-25000"/>
              <a:t>Verlust </a:t>
            </a:r>
            <a:r>
              <a:rPr lang="de-DE" altLang="de-DE"/>
              <a:t>= 0,378486*10^6*4,014*10^3*100/0,7 = 217*10^9 €/a                                   = </a:t>
            </a:r>
            <a:r>
              <a:rPr lang="de-DE" altLang="de-DE" b="1"/>
              <a:t>217 Mrd €/a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D27D7B4-F73A-7255-765E-A4DE1198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8618" y="6356350"/>
            <a:ext cx="2862263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B104DB-BAC1-4463-5F04-C0165065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367F4-5844-8C45-837C-8A76EC259A0E}" type="slidenum">
              <a:rPr lang="de-DE" sz="1800" b="1"/>
              <a:pPr>
                <a:defRPr/>
              </a:pPr>
              <a:t>17</a:t>
            </a:fld>
            <a:endParaRPr lang="de-DE" sz="18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4FCCE7-D28F-0784-0028-9B480F4C7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4735513"/>
            <a:ext cx="8513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/>
              <a:t>Die Antwort auf die Frage „Energiewende mit (importiertem) Wasserstoff.  Ja oder Nein“ </a:t>
            </a:r>
          </a:p>
          <a:p>
            <a:pPr algn="ctr" eaLnBrk="1" hangingPunct="1"/>
            <a:r>
              <a:rPr lang="de-DE" altLang="de-DE"/>
              <a:t>lautet also </a:t>
            </a:r>
            <a:r>
              <a:rPr lang="de-DE" altLang="de-DE" b="1"/>
              <a:t>NEIN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AF8336A-A512-5D9D-845A-346EA505C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039813"/>
            <a:ext cx="683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grobe Gesamtkostenrechnung nach Folie 16 hat folgendes Ergebnis: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A560FD-F734-0CA9-45A9-B67DFA7F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454150"/>
            <a:ext cx="876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  Restkosten in Deutschland				                  104 Mrd €/a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9CA06E0-9696-59C5-C790-D8218C70E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782763"/>
            <a:ext cx="877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  Schiffs-Jahreskosten für Transport des Wasserstoffs am kritischen Punkt 	   27 Mrd €/a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EC5FA6-F68F-A1DC-927C-43900D13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127250"/>
            <a:ext cx="871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  Produktion des Wasserstoffs im Ausland	                                                     215 Mrd €/a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C88E4AF-9834-AFB3-0EEF-F0A49F8E8EF3}"/>
              </a:ext>
            </a:extLst>
          </p:cNvPr>
          <p:cNvGrpSpPr>
            <a:grpSpLocks/>
          </p:cNvGrpSpPr>
          <p:nvPr/>
        </p:nvGrpSpPr>
        <p:grpSpPr bwMode="auto">
          <a:xfrm>
            <a:off x="7550150" y="2840038"/>
            <a:ext cx="2643188" cy="412750"/>
            <a:chOff x="7317184" y="5569478"/>
            <a:chExt cx="2644378" cy="413668"/>
          </a:xfrm>
        </p:grpSpPr>
        <p:sp>
          <p:nvSpPr>
            <p:cNvPr id="20491" name="Textfeld 18">
              <a:extLst>
                <a:ext uri="{FF2B5EF4-FFF2-40B4-BE49-F238E27FC236}">
                  <a16:creationId xmlns:a16="http://schemas.microsoft.com/office/drawing/2014/main" id="{132DA434-DC2F-276E-5B30-16BC0B2A4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7184" y="5613814"/>
              <a:ext cx="2644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Summe           563 Mrd €/a</a:t>
              </a:r>
            </a:p>
          </p:txBody>
        </p: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17FF0E85-F981-95CB-67D7-E0B808F62946}"/>
                </a:ext>
              </a:extLst>
            </p:cNvPr>
            <p:cNvCxnSpPr>
              <a:cxnSpLocks/>
            </p:cNvCxnSpPr>
            <p:nvPr/>
          </p:nvCxnSpPr>
          <p:spPr>
            <a:xfrm>
              <a:off x="8433699" y="5569478"/>
              <a:ext cx="15278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1BFAF7DD-74D9-A289-3BAE-265575AB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811588"/>
            <a:ext cx="9801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Summe mit Schiffstransport von Wasserstoff ist deutlich größer als die Kosten der Energiewende in</a:t>
            </a:r>
          </a:p>
          <a:p>
            <a:pPr eaLnBrk="1" hangingPunct="1"/>
            <a:r>
              <a:rPr lang="de-DE" altLang="de-DE"/>
              <a:t>Deutschland mit 298 Mrd €/a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7CC782-81BD-39FD-49C3-5BFACF83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451100"/>
            <a:ext cx="8736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  Verluste beim Transport des Wasserstoffs nach Deutschland		217 Mrd €/a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7" grpId="0"/>
      <p:bldP spid="18" grpId="0"/>
      <p:bldP spid="3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rafik 4">
            <a:extLst>
              <a:ext uri="{FF2B5EF4-FFF2-40B4-BE49-F238E27FC236}">
                <a16:creationId xmlns:a16="http://schemas.microsoft.com/office/drawing/2014/main" id="{931684D9-1C78-83FB-5C5E-96E69DF2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111250"/>
            <a:ext cx="79279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D440DAB-A063-15B3-DBC3-E496996C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485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7B9FD98-8A89-7969-A918-3189B15F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B65C1-C0D5-2749-9526-F77978BBCF14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fik 3">
            <a:extLst>
              <a:ext uri="{FF2B5EF4-FFF2-40B4-BE49-F238E27FC236}">
                <a16:creationId xmlns:a16="http://schemas.microsoft.com/office/drawing/2014/main" id="{A9F57C80-5E5F-E1E4-F75D-C50519AE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443038"/>
            <a:ext cx="92360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FBDC802-F1D7-ED6B-92B2-4A7C7838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1988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13FBB4-6923-4429-2AF5-EBF56BBA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E54F7-C4BF-4243-B89E-005E4CDADF31}" type="slidenum">
              <a:rPr lang="de-DE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F67101-2070-050F-8FEA-45B87E56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9100" y="6356350"/>
            <a:ext cx="2862263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F39C35-B5CB-C163-2919-3A7F408C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701" y="6356350"/>
            <a:ext cx="2743200" cy="365125"/>
          </a:xfrm>
        </p:spPr>
        <p:txBody>
          <a:bodyPr/>
          <a:lstStyle/>
          <a:p>
            <a:pPr>
              <a:defRPr/>
            </a:pPr>
            <a:fld id="{E6F55338-4559-BB4F-AA24-DC100A64CD11}" type="slidenum">
              <a:rPr lang="de-DE" sz="2000" b="1"/>
              <a:pPr>
                <a:defRPr/>
              </a:pPr>
              <a:t>2</a:t>
            </a:fld>
            <a:endParaRPr lang="de-DE" sz="2000" b="1" dirty="0"/>
          </a:p>
        </p:txBody>
      </p:sp>
      <p:pic>
        <p:nvPicPr>
          <p:cNvPr id="5123" name="Grafik 5">
            <a:extLst>
              <a:ext uri="{FF2B5EF4-FFF2-40B4-BE49-F238E27FC236}">
                <a16:creationId xmlns:a16="http://schemas.microsoft.com/office/drawing/2014/main" id="{42AA7F4D-A816-0094-EC50-93C6B7C0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8250"/>
            <a:ext cx="7772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feld 6">
            <a:extLst>
              <a:ext uri="{FF2B5EF4-FFF2-40B4-BE49-F238E27FC236}">
                <a16:creationId xmlns:a16="http://schemas.microsoft.com/office/drawing/2014/main" id="{3E8646B2-8F61-347C-EE81-598897A48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23900"/>
            <a:ext cx="106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Bild 1,  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33049F-0A38-F2F7-4E39-8D3F7273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7675" y="6356350"/>
            <a:ext cx="2847975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80F85A-4564-B0B5-E83B-356F1010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C2356-9578-8540-A6B7-E6EC92232E2F}" type="slidenum">
              <a:rPr lang="de-DE" sz="2000" b="1"/>
              <a:pPr>
                <a:defRPr/>
              </a:pPr>
              <a:t>3</a:t>
            </a:fld>
            <a:endParaRPr lang="de-DE" sz="2000" b="1" dirty="0"/>
          </a:p>
        </p:txBody>
      </p:sp>
      <p:pic>
        <p:nvPicPr>
          <p:cNvPr id="6147" name="Picture 2" descr="Die Wasserstofftanks verkehren zuerst zwischen Schottland und Deutschland.">
            <a:extLst>
              <a:ext uri="{FF2B5EF4-FFF2-40B4-BE49-F238E27FC236}">
                <a16:creationId xmlns:a16="http://schemas.microsoft.com/office/drawing/2014/main" id="{AEB770FB-9F77-0380-6228-8852AFC9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feld 5">
            <a:extLst>
              <a:ext uri="{FF2B5EF4-FFF2-40B4-BE49-F238E27FC236}">
                <a16:creationId xmlns:a16="http://schemas.microsoft.com/office/drawing/2014/main" id="{704ABBC3-B3F1-CE68-3F7D-9EA3CFBB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363"/>
            <a:ext cx="111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Bild 2,   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87440F-4CFB-80F1-7BEE-95F00CA3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7838" y="6356350"/>
            <a:ext cx="286226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B5C571-9D07-2421-09A9-F2BEBEB9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6500" cy="365125"/>
          </a:xfrm>
        </p:spPr>
        <p:txBody>
          <a:bodyPr/>
          <a:lstStyle/>
          <a:p>
            <a:pPr>
              <a:defRPr/>
            </a:pPr>
            <a:fld id="{B35C9548-79AD-E743-A11E-B626F5DC4B54}" type="slidenum">
              <a:rPr lang="de-DE" sz="2000" b="1"/>
              <a:pPr>
                <a:defRPr/>
              </a:pPr>
              <a:t>4</a:t>
            </a:fld>
            <a:endParaRPr lang="de-DE" sz="2000" b="1" dirty="0"/>
          </a:p>
        </p:txBody>
      </p:sp>
      <p:sp>
        <p:nvSpPr>
          <p:cNvPr id="7171" name="Textfeld 12">
            <a:extLst>
              <a:ext uri="{FF2B5EF4-FFF2-40B4-BE49-F238E27FC236}">
                <a16:creationId xmlns:a16="http://schemas.microsoft.com/office/drawing/2014/main" id="{96221CD1-572E-107A-C471-CA2E6781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5722938"/>
            <a:ext cx="399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kopiert aus: www.energiewende-oh.com</a:t>
            </a:r>
          </a:p>
        </p:txBody>
      </p:sp>
      <p:sp>
        <p:nvSpPr>
          <p:cNvPr id="7172" name="Textfeld 13">
            <a:extLst>
              <a:ext uri="{FF2B5EF4-FFF2-40B4-BE49-F238E27FC236}">
                <a16:creationId xmlns:a16="http://schemas.microsoft.com/office/drawing/2014/main" id="{44E87D24-95B8-4584-AC82-B167F56D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614363"/>
            <a:ext cx="110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Bild 3,   B.</a:t>
            </a:r>
          </a:p>
        </p:txBody>
      </p:sp>
      <p:pic>
        <p:nvPicPr>
          <p:cNvPr id="7173" name="Grafik 15">
            <a:extLst>
              <a:ext uri="{FF2B5EF4-FFF2-40B4-BE49-F238E27FC236}">
                <a16:creationId xmlns:a16="http://schemas.microsoft.com/office/drawing/2014/main" id="{BF18E10B-59DB-0ACC-C510-5EB128A7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966788"/>
            <a:ext cx="71802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uppieren 10">
            <a:extLst>
              <a:ext uri="{FF2B5EF4-FFF2-40B4-BE49-F238E27FC236}">
                <a16:creationId xmlns:a16="http://schemas.microsoft.com/office/drawing/2014/main" id="{C25310A6-F12F-26D6-5EDA-78EC7C2B25F4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1133475"/>
            <a:ext cx="3632200" cy="4006850"/>
            <a:chOff x="6253518" y="1666752"/>
            <a:chExt cx="3632604" cy="4008156"/>
          </a:xfrm>
        </p:grpSpPr>
        <p:pic>
          <p:nvPicPr>
            <p:cNvPr id="8201" name="Grafik 4">
              <a:extLst>
                <a:ext uri="{FF2B5EF4-FFF2-40B4-BE49-F238E27FC236}">
                  <a16:creationId xmlns:a16="http://schemas.microsoft.com/office/drawing/2014/main" id="{FBBF3C09-5C61-9686-7E9E-A19CAC3F7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518" y="1666752"/>
              <a:ext cx="3455583" cy="352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feld 5">
              <a:extLst>
                <a:ext uri="{FF2B5EF4-FFF2-40B4-BE49-F238E27FC236}">
                  <a16:creationId xmlns:a16="http://schemas.microsoft.com/office/drawing/2014/main" id="{87366120-C205-BA57-98A5-B9FC8C613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626" y="5367131"/>
              <a:ext cx="30214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de-DE" sz="1400"/>
                <a:t>Gesamtkosten 2050: </a:t>
              </a:r>
              <a:r>
                <a:rPr lang="de-DE" altLang="de-DE" sz="1400">
                  <a:solidFill>
                    <a:srgbClr val="FF0000"/>
                  </a:solidFill>
                </a:rPr>
                <a:t>262,2 Mrd €/Jahr</a:t>
              </a:r>
            </a:p>
          </p:txBody>
        </p:sp>
      </p:grpSp>
      <p:grpSp>
        <p:nvGrpSpPr>
          <p:cNvPr id="8194" name="Gruppieren 11">
            <a:extLst>
              <a:ext uri="{FF2B5EF4-FFF2-40B4-BE49-F238E27FC236}">
                <a16:creationId xmlns:a16="http://schemas.microsoft.com/office/drawing/2014/main" id="{5E063582-2F80-CDF2-0187-983201F670FD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1133475"/>
            <a:ext cx="3481388" cy="4270375"/>
            <a:chOff x="1568498" y="1132858"/>
            <a:chExt cx="3480580" cy="4271008"/>
          </a:xfrm>
        </p:grpSpPr>
        <p:pic>
          <p:nvPicPr>
            <p:cNvPr id="8199" name="Grafik 3">
              <a:extLst>
                <a:ext uri="{FF2B5EF4-FFF2-40B4-BE49-F238E27FC236}">
                  <a16:creationId xmlns:a16="http://schemas.microsoft.com/office/drawing/2014/main" id="{DBD02E65-CE1D-07A5-A94F-D070191F4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498" y="1132858"/>
              <a:ext cx="3326678" cy="349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feld 8">
              <a:extLst>
                <a:ext uri="{FF2B5EF4-FFF2-40B4-BE49-F238E27FC236}">
                  <a16:creationId xmlns:a16="http://schemas.microsoft.com/office/drawing/2014/main" id="{84A8E467-3B47-FC1F-68E5-0E3DA6822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078" y="4819091"/>
              <a:ext cx="3048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de-DE" sz="1400"/>
                <a:t>Gesamtkosten 2015: </a:t>
              </a:r>
              <a:r>
                <a:rPr lang="de-DE" altLang="de-DE" sz="1400">
                  <a:solidFill>
                    <a:srgbClr val="FF0000"/>
                  </a:solidFill>
                </a:rPr>
                <a:t>248,6 Mrd €/Jahr</a:t>
              </a:r>
            </a:p>
            <a:p>
              <a:pPr eaLnBrk="1" hangingPunct="1"/>
              <a:endParaRPr lang="de-DE" altLang="de-DE"/>
            </a:p>
          </p:txBody>
        </p:sp>
      </p:grpSp>
      <p:sp>
        <p:nvSpPr>
          <p:cNvPr id="8195" name="Textfeld 6">
            <a:extLst>
              <a:ext uri="{FF2B5EF4-FFF2-40B4-BE49-F238E27FC236}">
                <a16:creationId xmlns:a16="http://schemas.microsoft.com/office/drawing/2014/main" id="{025ED368-5552-4FD2-AE8B-3C58B881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5688013"/>
            <a:ext cx="3998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kopiert aus: www.energiewende-oh.com</a:t>
            </a:r>
          </a:p>
          <a:p>
            <a:pPr eaLnBrk="1" hangingPunct="1"/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384363-97B4-5F7A-AD0B-F8DAEF58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0525" y="6356350"/>
            <a:ext cx="2862263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FCDC1C3-50A5-8380-8169-D7B3FA76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6488" cy="365125"/>
          </a:xfrm>
        </p:spPr>
        <p:txBody>
          <a:bodyPr/>
          <a:lstStyle/>
          <a:p>
            <a:pPr>
              <a:defRPr/>
            </a:pPr>
            <a:fld id="{6D498377-A303-4A48-83F9-B0FAEF847626}" type="slidenum">
              <a:rPr lang="de-DE" sz="1800" b="1"/>
              <a:pPr>
                <a:defRPr/>
              </a:pPr>
              <a:t>5</a:t>
            </a:fld>
            <a:endParaRPr lang="de-DE" sz="1800" b="1" dirty="0"/>
          </a:p>
        </p:txBody>
      </p:sp>
      <p:sp>
        <p:nvSpPr>
          <p:cNvPr id="8198" name="Textfeld 12">
            <a:extLst>
              <a:ext uri="{FF2B5EF4-FFF2-40B4-BE49-F238E27FC236}">
                <a16:creationId xmlns:a16="http://schemas.microsoft.com/office/drawing/2014/main" id="{62565C02-6A73-6746-204A-B4FC5B90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663575"/>
            <a:ext cx="110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Bild 4,   B.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62CE8F-EE2B-D156-A417-5BA82B5B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7688" y="6356350"/>
            <a:ext cx="2862262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397FA3-0E01-C67D-0183-1B0E7C1C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CC5A1-D533-A147-8DC4-A11AEB0B9E9E}" type="slidenum">
              <a:rPr lang="de-DE" sz="1800" b="1"/>
              <a:pPr>
                <a:defRPr/>
              </a:pPr>
              <a:t>6</a:t>
            </a:fld>
            <a:endParaRPr lang="de-DE" sz="1800" b="1" dirty="0"/>
          </a:p>
        </p:txBody>
      </p:sp>
      <p:pic>
        <p:nvPicPr>
          <p:cNvPr id="9219" name="Grafik 6">
            <a:extLst>
              <a:ext uri="{FF2B5EF4-FFF2-40B4-BE49-F238E27FC236}">
                <a16:creationId xmlns:a16="http://schemas.microsoft.com/office/drawing/2014/main" id="{48C60D57-4B1E-2647-F3D6-10B9D8DF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594100" y="428625"/>
            <a:ext cx="60674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feld 7">
            <a:extLst>
              <a:ext uri="{FF2B5EF4-FFF2-40B4-BE49-F238E27FC236}">
                <a16:creationId xmlns:a16="http://schemas.microsoft.com/office/drawing/2014/main" id="{982D2C5D-BCA0-72A0-31B3-A168568F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981700"/>
            <a:ext cx="399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kopiert aus: www.energiewende-oh.com</a:t>
            </a:r>
          </a:p>
        </p:txBody>
      </p:sp>
      <p:sp>
        <p:nvSpPr>
          <p:cNvPr id="9221" name="Textfeld 8">
            <a:extLst>
              <a:ext uri="{FF2B5EF4-FFF2-40B4-BE49-F238E27FC236}">
                <a16:creationId xmlns:a16="http://schemas.microsoft.com/office/drawing/2014/main" id="{C9AB74DF-BC37-4F96-FA4B-D359D87B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2605088"/>
            <a:ext cx="1363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Tabelle 1,  B.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4B4B6F7-B9E1-C367-E842-EEA59718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1988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6BC039-0235-237D-F826-52165C04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13" y="6356350"/>
            <a:ext cx="2590800" cy="365125"/>
          </a:xfrm>
        </p:spPr>
        <p:txBody>
          <a:bodyPr/>
          <a:lstStyle/>
          <a:p>
            <a:pPr>
              <a:defRPr/>
            </a:pPr>
            <a:fld id="{979E3720-B8FF-3943-823A-C1AAF00EC65C}" type="slidenum">
              <a:rPr lang="de-DE" sz="1800" b="1"/>
              <a:pPr>
                <a:defRPr/>
              </a:pPr>
              <a:t>7</a:t>
            </a:fld>
            <a:endParaRPr lang="de-DE" sz="1800" b="1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E2B9AB7-ADBC-EEDF-8782-82DD4E93A419}"/>
              </a:ext>
            </a:extLst>
          </p:cNvPr>
          <p:cNvCxnSpPr/>
          <p:nvPr/>
        </p:nvCxnSpPr>
        <p:spPr>
          <a:xfrm>
            <a:off x="3271838" y="2614613"/>
            <a:ext cx="0" cy="201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feld 6">
            <a:extLst>
              <a:ext uri="{FF2B5EF4-FFF2-40B4-BE49-F238E27FC236}">
                <a16:creationId xmlns:a16="http://schemas.microsoft.com/office/drawing/2014/main" id="{FD082E17-AE72-A652-3313-D61DFA96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811838"/>
            <a:ext cx="3997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kopiert aus: www.energiewende-oh.com</a:t>
            </a:r>
          </a:p>
        </p:txBody>
      </p:sp>
      <p:sp>
        <p:nvSpPr>
          <p:cNvPr id="10245" name="Textfeld 7">
            <a:extLst>
              <a:ext uri="{FF2B5EF4-FFF2-40B4-BE49-F238E27FC236}">
                <a16:creationId xmlns:a16="http://schemas.microsoft.com/office/drawing/2014/main" id="{55AED605-25F0-C9F9-FB46-901AEF9C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2916238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Tabelle 2,   C.</a:t>
            </a:r>
          </a:p>
        </p:txBody>
      </p:sp>
      <p:grpSp>
        <p:nvGrpSpPr>
          <p:cNvPr id="10246" name="Gruppieren 11">
            <a:extLst>
              <a:ext uri="{FF2B5EF4-FFF2-40B4-BE49-F238E27FC236}">
                <a16:creationId xmlns:a16="http://schemas.microsoft.com/office/drawing/2014/main" id="{13B0CC04-3389-4ED0-BFCD-025ECCA30E8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30300"/>
            <a:ext cx="6858000" cy="4597400"/>
            <a:chOff x="2667000" y="1131085"/>
            <a:chExt cx="6858000" cy="4595830"/>
          </a:xfrm>
        </p:grpSpPr>
        <p:pic>
          <p:nvPicPr>
            <p:cNvPr id="10248" name="Grafik 8">
              <a:extLst>
                <a:ext uri="{FF2B5EF4-FFF2-40B4-BE49-F238E27FC236}">
                  <a16:creationId xmlns:a16="http://schemas.microsoft.com/office/drawing/2014/main" id="{DD667AF8-A749-618C-C90E-5FF2B3DB7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98085" y="0"/>
              <a:ext cx="459583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72B1370-5163-E1FB-B4E7-15F13AD98A2F}"/>
                </a:ext>
              </a:extLst>
            </p:cNvPr>
            <p:cNvCxnSpPr/>
            <p:nvPr/>
          </p:nvCxnSpPr>
          <p:spPr>
            <a:xfrm>
              <a:off x="3271838" y="2424456"/>
              <a:ext cx="0" cy="2902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7" name="Grafik 15">
            <a:extLst>
              <a:ext uri="{FF2B5EF4-FFF2-40B4-BE49-F238E27FC236}">
                <a16:creationId xmlns:a16="http://schemas.microsoft.com/office/drawing/2014/main" id="{35B545FB-F827-0640-900A-5366CB0DF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238500"/>
            <a:ext cx="596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FB652A-04DC-DC0C-0C35-B205F9D0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1963" y="6376988"/>
            <a:ext cx="2890837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11266" name="Textfeld 4">
            <a:extLst>
              <a:ext uri="{FF2B5EF4-FFF2-40B4-BE49-F238E27FC236}">
                <a16:creationId xmlns:a16="http://schemas.microsoft.com/office/drawing/2014/main" id="{252CB5D5-3370-EFFB-8260-CFBA59A6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41325"/>
            <a:ext cx="11134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Der Verbrauch in Deutschland soll ab dem Jahr 2045 klimaneutral sein. Der Verbrauch beträgt nach Tabelle 1 (Folie 6) </a:t>
            </a:r>
          </a:p>
          <a:p>
            <a:pPr eaLnBrk="1" hangingPunct="1"/>
            <a:r>
              <a:rPr lang="de-DE" altLang="de-DE"/>
              <a:t>                 E </a:t>
            </a:r>
            <a:r>
              <a:rPr lang="de-DE" altLang="de-DE" baseline="-25000"/>
              <a:t>Deutschland</a:t>
            </a:r>
            <a:r>
              <a:rPr lang="de-DE" altLang="de-DE"/>
              <a:t> = </a:t>
            </a:r>
            <a:r>
              <a:rPr lang="de-DE" altLang="de-DE" b="1"/>
              <a:t>2,313*10^9</a:t>
            </a:r>
            <a:r>
              <a:rPr lang="de-DE" altLang="de-DE"/>
              <a:t> MWh/a</a:t>
            </a:r>
          </a:p>
        </p:txBody>
      </p:sp>
      <p:sp>
        <p:nvSpPr>
          <p:cNvPr id="11267" name="Textfeld 19">
            <a:extLst>
              <a:ext uri="{FF2B5EF4-FFF2-40B4-BE49-F238E27FC236}">
                <a16:creationId xmlns:a16="http://schemas.microsoft.com/office/drawing/2014/main" id="{DBCEAEA3-25ED-0348-50D8-F75EF3DD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114425"/>
            <a:ext cx="112347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Wenn Wasserstoff über lange Strecken transportiert werden muss, dann sollte er am Zielort Deutschland möglichst</a:t>
            </a:r>
          </a:p>
          <a:p>
            <a:pPr eaLnBrk="1" hangingPunct="1"/>
            <a:r>
              <a:rPr lang="de-DE" altLang="de-DE"/>
              <a:t>nur für Wärme und nicht für Strom eingesetzt werden. Das bedeutet, dass nach Tabelle 2 </a:t>
            </a:r>
            <a:r>
              <a:rPr lang="de-DE" altLang="de-DE">
                <a:sym typeface="Wingdings" pitchFamily="2" charset="2"/>
              </a:rPr>
              <a:t>(Folie 7), </a:t>
            </a:r>
            <a:r>
              <a:rPr lang="de-DE" altLang="de-DE"/>
              <a:t>der Strom für </a:t>
            </a:r>
          </a:p>
          <a:p>
            <a:pPr eaLnBrk="1" hangingPunct="1"/>
            <a:r>
              <a:rPr lang="de-DE" altLang="de-DE"/>
              <a:t>„Hausnetz + Bahnstrom“, „Wärmepumpen“ und  „Ladung E-Mobile“ aus Wind und PV in Deutschland produziert wird. </a:t>
            </a:r>
          </a:p>
          <a:p>
            <a:pPr eaLnBrk="1" hangingPunct="1"/>
            <a:r>
              <a:rPr lang="de-DE" altLang="de-DE"/>
              <a:t>Transportiert werden muss nach Folien 6 und 7:</a:t>
            </a:r>
          </a:p>
          <a:p>
            <a:pPr eaLnBrk="1" hangingPunct="1"/>
            <a:r>
              <a:rPr lang="de-DE" altLang="de-DE"/>
              <a:t> 	E </a:t>
            </a:r>
            <a:r>
              <a:rPr lang="de-DE" altLang="de-DE" baseline="-25000"/>
              <a:t>Wasserstoff</a:t>
            </a:r>
            <a:r>
              <a:rPr lang="de-DE" altLang="de-DE"/>
              <a:t> = (2,313 – 0,558 – 0,178 – 0,068)*10^9 (in MWh/a) = </a:t>
            </a:r>
            <a:r>
              <a:rPr lang="de-DE" altLang="de-DE" b="1"/>
              <a:t>1,509* 10^9 </a:t>
            </a:r>
            <a:r>
              <a:rPr lang="de-DE" altLang="de-DE"/>
              <a:t>MWh/a </a:t>
            </a:r>
          </a:p>
        </p:txBody>
      </p:sp>
      <p:sp>
        <p:nvSpPr>
          <p:cNvPr id="11268" name="Textfeld 26">
            <a:extLst>
              <a:ext uri="{FF2B5EF4-FFF2-40B4-BE49-F238E27FC236}">
                <a16:creationId xmlns:a16="http://schemas.microsoft.com/office/drawing/2014/main" id="{4A79F7D8-09CB-C33C-3593-8BA52709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6421438"/>
            <a:ext cx="6888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200"/>
              <a:t>[1]  A.  Schönknecht: Entwicklung eines Modells zur Kosten- und Leistungsbewertung von Containerschiffen</a:t>
            </a:r>
          </a:p>
        </p:txBody>
      </p:sp>
      <p:sp>
        <p:nvSpPr>
          <p:cNvPr id="11269" name="Textfeld 28">
            <a:extLst>
              <a:ext uri="{FF2B5EF4-FFF2-40B4-BE49-F238E27FC236}">
                <a16:creationId xmlns:a16="http://schemas.microsoft.com/office/drawing/2014/main" id="{C4CE457B-0E3D-3BB4-29B7-25CF4A3BD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3290888"/>
            <a:ext cx="503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Der Kaufpreis eines Wasserstoff-Transportschiffs ist:</a:t>
            </a:r>
          </a:p>
          <a:p>
            <a:pPr eaLnBrk="1" hangingPunct="1"/>
            <a:r>
              <a:rPr lang="de-DE" altLang="de-DE"/>
              <a:t>	K = K </a:t>
            </a:r>
            <a:r>
              <a:rPr lang="de-DE" altLang="de-DE" baseline="-25000"/>
              <a:t>Schiff</a:t>
            </a:r>
            <a:r>
              <a:rPr lang="de-DE" altLang="de-DE"/>
              <a:t> + K </a:t>
            </a:r>
            <a:r>
              <a:rPr lang="de-DE" altLang="de-DE" baseline="-25000"/>
              <a:t>Tanks</a:t>
            </a:r>
            <a:r>
              <a:rPr lang="de-DE" altLang="de-DE"/>
              <a:t> </a:t>
            </a:r>
          </a:p>
        </p:txBody>
      </p:sp>
      <p:sp>
        <p:nvSpPr>
          <p:cNvPr id="11270" name="Textfeld 30">
            <a:extLst>
              <a:ext uri="{FF2B5EF4-FFF2-40B4-BE49-F238E27FC236}">
                <a16:creationId xmlns:a16="http://schemas.microsoft.com/office/drawing/2014/main" id="{7B95CB04-56F4-C9D7-9367-F9CB45B0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3971925"/>
            <a:ext cx="1069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Kosten des Schiffs sind vergleichbar mit einem Containerschiff der Länge 135 m, Breite 35 m, Höhe  7 m. </a:t>
            </a:r>
          </a:p>
          <a:p>
            <a:pPr eaLnBrk="1" hangingPunct="1"/>
            <a:r>
              <a:rPr lang="de-DE" altLang="de-DE"/>
              <a:t>Dieses Schiff hat eine Zuladung von gut 2.000 Containern (20 Fuß) und  kostet nach [1] etwa</a:t>
            </a:r>
          </a:p>
          <a:p>
            <a:pPr eaLnBrk="1" hangingPunct="1"/>
            <a:r>
              <a:rPr lang="de-DE" altLang="de-DE"/>
              <a:t>                  K </a:t>
            </a:r>
            <a:r>
              <a:rPr lang="de-DE" altLang="de-DE" baseline="-25000"/>
              <a:t>schiff</a:t>
            </a:r>
            <a:r>
              <a:rPr lang="de-DE" altLang="de-DE"/>
              <a:t> (in T€) = exp^(4,8121 + (0,72 * ln(Containerzahl))) = 29.221 (T€) = 29,2 Mio €. </a:t>
            </a:r>
          </a:p>
        </p:txBody>
      </p:sp>
      <p:sp>
        <p:nvSpPr>
          <p:cNvPr id="11271" name="Textfeld 32">
            <a:extLst>
              <a:ext uri="{FF2B5EF4-FFF2-40B4-BE49-F238E27FC236}">
                <a16:creationId xmlns:a16="http://schemas.microsoft.com/office/drawing/2014/main" id="{FA267797-A03E-F255-0B0B-65DC3183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895850"/>
            <a:ext cx="8913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Tanks ohne Isolation kosten pro m</a:t>
            </a:r>
            <a:r>
              <a:rPr lang="de-DE" altLang="de-DE" baseline="30000"/>
              <a:t>3</a:t>
            </a:r>
            <a:r>
              <a:rPr lang="de-DE" altLang="de-DE"/>
              <a:t> etwa 20% des Schiffes, also 20%*V </a:t>
            </a:r>
            <a:r>
              <a:rPr lang="de-DE" altLang="de-DE" baseline="-25000"/>
              <a:t>Tanks</a:t>
            </a:r>
            <a:r>
              <a:rPr lang="de-DE" altLang="de-DE"/>
              <a:t>/V </a:t>
            </a:r>
            <a:r>
              <a:rPr lang="de-DE" altLang="de-DE" baseline="-25000"/>
              <a:t>Schiff</a:t>
            </a:r>
            <a:r>
              <a:rPr lang="de-DE" altLang="de-DE"/>
              <a:t> also</a:t>
            </a:r>
          </a:p>
          <a:p>
            <a:pPr eaLnBrk="1" hangingPunct="1"/>
            <a:r>
              <a:rPr lang="de-DE" altLang="de-DE"/>
              <a:t>                  K </a:t>
            </a:r>
            <a:r>
              <a:rPr lang="de-DE" altLang="de-DE" baseline="-25000"/>
              <a:t>Tanks</a:t>
            </a:r>
            <a:r>
              <a:rPr lang="de-DE" altLang="de-DE"/>
              <a:t> = 20%*29,2 (Mio €)*61.739 (m</a:t>
            </a:r>
            <a:r>
              <a:rPr lang="de-DE" altLang="de-DE" baseline="30000"/>
              <a:t>3</a:t>
            </a:r>
            <a:r>
              <a:rPr lang="de-DE" altLang="de-DE"/>
              <a:t> Tank)/(135*35*7) (m</a:t>
            </a:r>
            <a:r>
              <a:rPr lang="de-DE" altLang="de-DE" baseline="30000"/>
              <a:t>3 </a:t>
            </a:r>
            <a:r>
              <a:rPr lang="de-DE" altLang="de-DE"/>
              <a:t>Schiff)  = 10,9 Mio € </a:t>
            </a:r>
          </a:p>
        </p:txBody>
      </p:sp>
      <p:sp>
        <p:nvSpPr>
          <p:cNvPr id="11272" name="Textfeld 34">
            <a:extLst>
              <a:ext uri="{FF2B5EF4-FFF2-40B4-BE49-F238E27FC236}">
                <a16:creationId xmlns:a16="http://schemas.microsoft.com/office/drawing/2014/main" id="{AA56609F-E8DE-53EE-0987-B3986334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2617788"/>
            <a:ext cx="11120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Transportkosten des Wasserstoffs betragen pro Schiff und Jahr: Investitionsfolgekosten + jährliche Betriebskosten</a:t>
            </a:r>
          </a:p>
          <a:p>
            <a:pPr eaLnBrk="1" hangingPunct="1"/>
            <a:r>
              <a:rPr lang="de-DE" altLang="de-DE"/>
              <a:t>des Schiffes K </a:t>
            </a:r>
            <a:r>
              <a:rPr lang="de-DE" altLang="de-DE" baseline="-25000"/>
              <a:t>inv </a:t>
            </a:r>
            <a:r>
              <a:rPr lang="de-DE" altLang="de-DE"/>
              <a:t> (in €/a) dividiert durch die pro Schiff und Jahr transportierte Energiemenge E (in MWh/a)</a:t>
            </a:r>
          </a:p>
        </p:txBody>
      </p:sp>
      <p:sp>
        <p:nvSpPr>
          <p:cNvPr id="11273" name="Textfeld 35">
            <a:extLst>
              <a:ext uri="{FF2B5EF4-FFF2-40B4-BE49-F238E27FC236}">
                <a16:creationId xmlns:a16="http://schemas.microsoft.com/office/drawing/2014/main" id="{5B6B4909-D4E7-B63F-C62A-2A4387FD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5503863"/>
            <a:ext cx="920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Das Schiff mit Tanks ohne Isolierung kostet 		        K </a:t>
            </a:r>
            <a:r>
              <a:rPr lang="de-DE" altLang="de-DE" baseline="-25000"/>
              <a:t>Schiff</a:t>
            </a:r>
            <a:r>
              <a:rPr lang="de-DE" altLang="de-DE"/>
              <a:t> = 29,2 + 10,9 = 40,1 Mio € </a:t>
            </a:r>
          </a:p>
          <a:p>
            <a:pPr eaLnBrk="1" hangingPunct="1"/>
            <a:r>
              <a:rPr lang="de-DE" altLang="de-DE"/>
              <a:t>Mit Isolierung kosten die Tanks 30% des Schiffs. Damit wird        K </a:t>
            </a:r>
            <a:r>
              <a:rPr lang="de-DE" altLang="de-DE" baseline="-25000"/>
              <a:t>Schiff</a:t>
            </a:r>
            <a:r>
              <a:rPr lang="de-DE" altLang="de-DE"/>
              <a:t> = 29,2 + 16,5 = 45,7 Mio € </a:t>
            </a:r>
          </a:p>
        </p:txBody>
      </p:sp>
      <p:sp>
        <p:nvSpPr>
          <p:cNvPr id="11274" name="Textfeld 6">
            <a:extLst>
              <a:ext uri="{FF2B5EF4-FFF2-40B4-BE49-F238E27FC236}">
                <a16:creationId xmlns:a16="http://schemas.microsoft.com/office/drawing/2014/main" id="{D51B9C6B-9AEC-507C-BCBE-5F6E5517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963" y="5453063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</p:txBody>
      </p:sp>
      <p:sp>
        <p:nvSpPr>
          <p:cNvPr id="11275" name="Foliennummernplatzhalter 2">
            <a:extLst>
              <a:ext uri="{FF2B5EF4-FFF2-40B4-BE49-F238E27FC236}">
                <a16:creationId xmlns:a16="http://schemas.microsoft.com/office/drawing/2014/main" id="{C9645869-21C3-E94A-1AF6-99E524FB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8650" y="6392863"/>
            <a:ext cx="368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B582E4-953C-6C40-AD08-6F138F1EAC9B}" type="slidenum">
              <a:rPr lang="de-DE" altLang="de-DE" sz="1800" b="1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800" b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D1EA67-FDC2-60A2-9DB0-FEB83A80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9" y="6356350"/>
            <a:ext cx="256698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AD/AH Treffen 28/29.1.2023   Folie Nr.</a:t>
            </a:r>
          </a:p>
        </p:txBody>
      </p:sp>
      <p:sp>
        <p:nvSpPr>
          <p:cNvPr id="12290" name="Textfeld 9">
            <a:extLst>
              <a:ext uri="{FF2B5EF4-FFF2-40B4-BE49-F238E27FC236}">
                <a16:creationId xmlns:a16="http://schemas.microsoft.com/office/drawing/2014/main" id="{970631C2-FADE-C382-4213-2A3AB762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812925"/>
            <a:ext cx="496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Ein Schiff kann etwa 10 Reisen pro Jahr absolvieren</a:t>
            </a:r>
          </a:p>
        </p:txBody>
      </p:sp>
      <p:sp>
        <p:nvSpPr>
          <p:cNvPr id="12291" name="Textfeld 14">
            <a:extLst>
              <a:ext uri="{FF2B5EF4-FFF2-40B4-BE49-F238E27FC236}">
                <a16:creationId xmlns:a16="http://schemas.microsoft.com/office/drawing/2014/main" id="{B70D25B4-8247-FAE8-72A4-D129BA50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522788"/>
            <a:ext cx="9863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 </a:t>
            </a:r>
            <a:r>
              <a:rPr lang="de-DE" altLang="de-DE" baseline="-25000"/>
              <a:t>Crew</a:t>
            </a:r>
            <a:r>
              <a:rPr lang="de-DE" altLang="de-DE"/>
              <a:t> (16 Mann Besatzung)</a:t>
            </a:r>
            <a:r>
              <a:rPr lang="de-DE" altLang="de-DE" baseline="-25000"/>
              <a:t>  </a:t>
            </a:r>
            <a:r>
              <a:rPr lang="de-DE" altLang="de-DE"/>
              <a:t> 						   = 1,60*10^6 €/a/Schiff</a:t>
            </a:r>
          </a:p>
        </p:txBody>
      </p:sp>
      <p:sp>
        <p:nvSpPr>
          <p:cNvPr id="12292" name="Textfeld 17">
            <a:extLst>
              <a:ext uri="{FF2B5EF4-FFF2-40B4-BE49-F238E27FC236}">
                <a16:creationId xmlns:a16="http://schemas.microsoft.com/office/drawing/2014/main" id="{68343E1A-4816-ED7F-C369-8266C836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4173538"/>
            <a:ext cx="3319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Die wichtigsten Jahreskosten sind</a:t>
            </a: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FBA0917D-D3ED-56F5-E122-B177EE60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62263" cy="365125"/>
          </a:xfrm>
        </p:spPr>
        <p:txBody>
          <a:bodyPr/>
          <a:lstStyle/>
          <a:p>
            <a:pPr>
              <a:defRPr/>
            </a:pPr>
            <a:fld id="{42F54257-769F-3346-AF69-EF815698C6CD}" type="slidenum">
              <a:rPr lang="de-DE" sz="1800" b="1"/>
              <a:pPr>
                <a:defRPr/>
              </a:pPr>
              <a:t>9</a:t>
            </a:fld>
            <a:endParaRPr lang="de-DE" sz="1800" b="1" dirty="0"/>
          </a:p>
        </p:txBody>
      </p:sp>
      <p:sp>
        <p:nvSpPr>
          <p:cNvPr id="12294" name="Textfeld 25">
            <a:extLst>
              <a:ext uri="{FF2B5EF4-FFF2-40B4-BE49-F238E27FC236}">
                <a16:creationId xmlns:a16="http://schemas.microsoft.com/office/drawing/2014/main" id="{10B75A07-CE98-F8E4-4D86-D8BDCFDF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041400"/>
            <a:ext cx="1109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a) Normalzustand</a:t>
            </a:r>
            <a:r>
              <a:rPr lang="de-DE" altLang="de-DE">
                <a:sym typeface="Wingdings" pitchFamily="2" charset="2"/>
              </a:rPr>
              <a:t>  20°C, Atmosphärendruck	           </a:t>
            </a:r>
            <a:r>
              <a:rPr lang="de-DE" altLang="de-DE"/>
              <a:t>K </a:t>
            </a:r>
            <a:r>
              <a:rPr lang="de-DE" altLang="de-DE" baseline="-25000"/>
              <a:t>inv </a:t>
            </a:r>
            <a:r>
              <a:rPr lang="de-DE" altLang="de-DE"/>
              <a:t> = K*D = 41,2*10^6 (in €)*11% (in 1/a) = 4,52*10^6(€/a)</a:t>
            </a:r>
          </a:p>
        </p:txBody>
      </p:sp>
      <p:sp>
        <p:nvSpPr>
          <p:cNvPr id="12295" name="Textfeld 28">
            <a:extLst>
              <a:ext uri="{FF2B5EF4-FFF2-40B4-BE49-F238E27FC236}">
                <a16:creationId xmlns:a16="http://schemas.microsoft.com/office/drawing/2014/main" id="{8BF05836-52CE-8BF8-C881-80EC434F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414338"/>
            <a:ext cx="11507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dirty="0"/>
              <a:t>Die Investitionsfolgekosten K </a:t>
            </a:r>
            <a:r>
              <a:rPr lang="de-DE" altLang="de-DE" baseline="-25000" dirty="0" err="1"/>
              <a:t>inv</a:t>
            </a:r>
            <a:r>
              <a:rPr lang="de-DE" altLang="de-DE" baseline="-25000" dirty="0"/>
              <a:t> </a:t>
            </a:r>
            <a:r>
              <a:rPr lang="de-DE" altLang="de-DE" dirty="0"/>
              <a:t>(in €/a) sind der Kaufpreis des Schiffs K (in €) multipliziert mit dem Kapitaldienst D für Zins,</a:t>
            </a:r>
          </a:p>
          <a:p>
            <a:pPr eaLnBrk="1" hangingPunct="1"/>
            <a:r>
              <a:rPr lang="de-DE" altLang="de-DE" dirty="0"/>
              <a:t>Tilgung, Reparatur und Wartung (in %/a). Dafür gibt es 2 Varianten a) H</a:t>
            </a:r>
            <a:r>
              <a:rPr lang="de-DE" altLang="de-DE" baseline="-25000" dirty="0"/>
              <a:t>2</a:t>
            </a:r>
            <a:r>
              <a:rPr lang="de-DE" altLang="de-DE" dirty="0"/>
              <a:t> im Normalzustand und b) H</a:t>
            </a:r>
            <a:r>
              <a:rPr lang="de-DE" altLang="de-DE" baseline="-25000" dirty="0"/>
              <a:t>2</a:t>
            </a:r>
            <a:r>
              <a:rPr lang="de-DE" altLang="de-DE" dirty="0"/>
              <a:t> im kritischen Punkt      </a:t>
            </a:r>
            <a:endParaRPr lang="de-DE" altLang="de-DE" baseline="-25000" dirty="0"/>
          </a:p>
        </p:txBody>
      </p:sp>
      <p:sp>
        <p:nvSpPr>
          <p:cNvPr id="12296" name="Textfeld 29">
            <a:extLst>
              <a:ext uri="{FF2B5EF4-FFF2-40B4-BE49-F238E27FC236}">
                <a16:creationId xmlns:a16="http://schemas.microsoft.com/office/drawing/2014/main" id="{090324BE-0C36-6367-4753-2AF07286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239963"/>
            <a:ext cx="10612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dirty="0"/>
              <a:t>Die pro Schiff und Jahr transportierte Energiemenge  E (in MWh/a) ist das Tankvolumen V (in m3)*Heizwert des</a:t>
            </a:r>
          </a:p>
          <a:p>
            <a:pPr eaLnBrk="1" hangingPunct="1"/>
            <a:r>
              <a:rPr lang="de-DE" altLang="de-DE" dirty="0"/>
              <a:t>Wasserstoffs (in MWh/m3)* Zahl der Reisen pro Jahr. </a:t>
            </a:r>
          </a:p>
        </p:txBody>
      </p:sp>
      <p:sp>
        <p:nvSpPr>
          <p:cNvPr id="12297" name="Textfeld 30">
            <a:extLst>
              <a:ext uri="{FF2B5EF4-FFF2-40B4-BE49-F238E27FC236}">
                <a16:creationId xmlns:a16="http://schemas.microsoft.com/office/drawing/2014/main" id="{0A216888-1BEE-406D-9D8F-249D33DF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852738"/>
            <a:ext cx="112633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a) Normalzustand</a:t>
            </a:r>
            <a:r>
              <a:rPr lang="de-DE" altLang="de-DE">
                <a:sym typeface="Wingdings" pitchFamily="2" charset="2"/>
              </a:rPr>
              <a:t>  20°C, Atmosphärendruck</a:t>
            </a:r>
            <a:endParaRPr lang="de-DE" altLang="de-DE"/>
          </a:p>
          <a:p>
            <a:pPr eaLnBrk="1" hangingPunct="1"/>
            <a:r>
              <a:rPr lang="de-DE" altLang="de-DE"/>
              <a:t>         E = V*H</a:t>
            </a:r>
            <a:r>
              <a:rPr lang="de-DE" altLang="de-DE" baseline="-25000"/>
              <a:t>z</a:t>
            </a:r>
            <a:r>
              <a:rPr lang="de-DE" altLang="de-DE"/>
              <a:t>*</a:t>
            </a:r>
            <a:r>
              <a:rPr lang="de-DE" altLang="de-DE" sz="2000"/>
              <a:t>n </a:t>
            </a:r>
            <a:r>
              <a:rPr lang="de-DE" altLang="de-DE"/>
              <a:t>= 61.379 m</a:t>
            </a:r>
            <a:r>
              <a:rPr lang="de-DE" altLang="de-DE" baseline="30000"/>
              <a:t>3</a:t>
            </a:r>
            <a:r>
              <a:rPr lang="de-DE" altLang="de-DE"/>
              <a:t>*33.978 kcal/kg*1,16*10-6 MWh/kcal*0,09 kg/m</a:t>
            </a:r>
            <a:r>
              <a:rPr lang="de-DE" altLang="de-DE" baseline="30000"/>
              <a:t>3</a:t>
            </a:r>
            <a:r>
              <a:rPr lang="de-DE" altLang="de-DE"/>
              <a:t> *10/a = 2.177 MWh/a/Schiff</a:t>
            </a:r>
            <a:r>
              <a:rPr lang="de-DE" altLang="de-DE" baseline="30000"/>
              <a:t>  	</a:t>
            </a:r>
          </a:p>
        </p:txBody>
      </p:sp>
      <p:sp>
        <p:nvSpPr>
          <p:cNvPr id="12298" name="Textfeld 31">
            <a:extLst>
              <a:ext uri="{FF2B5EF4-FFF2-40B4-BE49-F238E27FC236}">
                <a16:creationId xmlns:a16="http://schemas.microsoft.com/office/drawing/2014/main" id="{45FF97E0-CC62-83CC-13CD-DAAD11E80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3533775"/>
            <a:ext cx="10340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b) kritischer Zustand </a:t>
            </a:r>
            <a:r>
              <a:rPr lang="de-DE" altLang="de-DE">
                <a:sym typeface="Wingdings" pitchFamily="2" charset="2"/>
              </a:rPr>
              <a:t> -250 °C, Druck 13,2 kg/cm</a:t>
            </a:r>
            <a:r>
              <a:rPr lang="de-DE" altLang="de-DE" baseline="30000">
                <a:sym typeface="Wingdings" pitchFamily="2" charset="2"/>
              </a:rPr>
              <a:t>2</a:t>
            </a:r>
            <a:r>
              <a:rPr lang="de-DE" altLang="de-DE"/>
              <a:t> </a:t>
            </a:r>
          </a:p>
          <a:p>
            <a:pPr eaLnBrk="1" hangingPunct="1"/>
            <a:r>
              <a:rPr lang="de-DE" altLang="de-DE"/>
              <a:t>      E = V*H</a:t>
            </a:r>
            <a:r>
              <a:rPr lang="de-DE" altLang="de-DE" baseline="-25000"/>
              <a:t>z</a:t>
            </a:r>
            <a:r>
              <a:rPr lang="de-DE" altLang="de-DE"/>
              <a:t>*n =  61.379 m</a:t>
            </a:r>
            <a:r>
              <a:rPr lang="de-DE" altLang="de-DE" baseline="30000"/>
              <a:t>3</a:t>
            </a:r>
            <a:r>
              <a:rPr lang="de-DE" altLang="de-DE"/>
              <a:t>*33.978 kcal/kg*1,16*10-6 MWh/kcal*31 kg/m </a:t>
            </a:r>
            <a:r>
              <a:rPr lang="de-DE" altLang="de-DE" baseline="30000"/>
              <a:t>3</a:t>
            </a:r>
            <a:r>
              <a:rPr lang="de-DE" altLang="de-DE"/>
              <a:t> *10/a =749.958 MWh/a/Schiff	</a:t>
            </a:r>
          </a:p>
        </p:txBody>
      </p:sp>
      <p:sp>
        <p:nvSpPr>
          <p:cNvPr id="12300" name="Textfeld 2">
            <a:extLst>
              <a:ext uri="{FF2B5EF4-FFF2-40B4-BE49-F238E27FC236}">
                <a16:creationId xmlns:a16="http://schemas.microsoft.com/office/drawing/2014/main" id="{C0A17969-01E7-E585-2613-4EDBF5D8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1427163"/>
            <a:ext cx="1105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  b) kritischer Zustand </a:t>
            </a:r>
            <a:r>
              <a:rPr lang="de-DE" altLang="de-DE">
                <a:sym typeface="Wingdings" pitchFamily="2" charset="2"/>
              </a:rPr>
              <a:t> -250 °C, Druck 13,2 kg/cm</a:t>
            </a:r>
            <a:r>
              <a:rPr lang="de-DE" altLang="de-DE" baseline="30000">
                <a:sym typeface="Wingdings" pitchFamily="2" charset="2"/>
              </a:rPr>
              <a:t>2</a:t>
            </a:r>
            <a:r>
              <a:rPr lang="de-DE" altLang="de-DE"/>
              <a:t>       K </a:t>
            </a:r>
            <a:r>
              <a:rPr lang="de-DE" altLang="de-DE" baseline="-25000"/>
              <a:t>inv </a:t>
            </a:r>
            <a:r>
              <a:rPr lang="de-DE" altLang="de-DE"/>
              <a:t> = K*D = 45,7*10^6 (in €)*11% (in 1/a) = 5,03*10^6 (€/a)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190BF7-7CCB-9F27-28B6-FFA068D421B8}"/>
              </a:ext>
            </a:extLst>
          </p:cNvPr>
          <p:cNvSpPr txBox="1"/>
          <p:nvPr/>
        </p:nvSpPr>
        <p:spPr>
          <a:xfrm>
            <a:off x="714375" y="4911725"/>
            <a:ext cx="108696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e-DE" dirty="0">
                <a:latin typeface="+mn-lt"/>
              </a:rPr>
              <a:t>Normalzustand</a:t>
            </a:r>
            <a:r>
              <a:rPr lang="de-DE" dirty="0">
                <a:latin typeface="+mn-lt"/>
                <a:sym typeface="Wingdings" pitchFamily="2" charset="2"/>
              </a:rPr>
              <a:t>  20°C, Atmosphärendruck       </a:t>
            </a:r>
            <a:r>
              <a:rPr lang="de-DE" dirty="0">
                <a:latin typeface="+mn-lt"/>
              </a:rPr>
              <a:t>K </a:t>
            </a:r>
            <a:r>
              <a:rPr lang="de-DE" baseline="-25000" dirty="0">
                <a:latin typeface="+mn-lt"/>
              </a:rPr>
              <a:t>Schiff</a:t>
            </a:r>
            <a:r>
              <a:rPr lang="de-DE" dirty="0">
                <a:latin typeface="+mn-lt"/>
              </a:rPr>
              <a:t> = 11%*(29,2+10,9)*10^6 = 4,41*10^6  €/a/Schiff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					         Summe aus K </a:t>
            </a:r>
            <a:r>
              <a:rPr lang="de-DE" baseline="-25000" dirty="0">
                <a:latin typeface="+mn-lt"/>
              </a:rPr>
              <a:t>Crew</a:t>
            </a:r>
            <a:r>
              <a:rPr lang="de-DE" dirty="0">
                <a:latin typeface="+mn-lt"/>
              </a:rPr>
              <a:t> und K </a:t>
            </a:r>
            <a:r>
              <a:rPr lang="de-DE" baseline="-25000" dirty="0">
                <a:latin typeface="+mn-lt"/>
              </a:rPr>
              <a:t>Schiff</a:t>
            </a:r>
            <a:r>
              <a:rPr lang="de-DE" dirty="0">
                <a:latin typeface="+mn-lt"/>
              </a:rPr>
              <a:t>  = </a:t>
            </a:r>
            <a:r>
              <a:rPr lang="de-DE" b="1" dirty="0">
                <a:latin typeface="+mn-lt"/>
              </a:rPr>
              <a:t>6,21</a:t>
            </a:r>
            <a:r>
              <a:rPr lang="de-DE" dirty="0">
                <a:latin typeface="+mn-lt"/>
              </a:rPr>
              <a:t> *10^6  €/a/Schiff</a:t>
            </a:r>
          </a:p>
        </p:txBody>
      </p:sp>
      <p:sp>
        <p:nvSpPr>
          <p:cNvPr id="12302" name="Textfeld 5">
            <a:extLst>
              <a:ext uri="{FF2B5EF4-FFF2-40B4-BE49-F238E27FC236}">
                <a16:creationId xmlns:a16="http://schemas.microsoft.com/office/drawing/2014/main" id="{2505DAEB-C66C-B036-CFBF-AB912546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5605463"/>
            <a:ext cx="10164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b) kritischer Zustand </a:t>
            </a:r>
            <a:r>
              <a:rPr lang="de-DE" altLang="de-DE">
                <a:sym typeface="Wingdings" pitchFamily="2" charset="2"/>
              </a:rPr>
              <a:t> -250 °C, Druck 13,2 kg/cm</a:t>
            </a:r>
            <a:r>
              <a:rPr lang="de-DE" altLang="de-DE" baseline="30000">
                <a:sym typeface="Wingdings" pitchFamily="2" charset="2"/>
              </a:rPr>
              <a:t>2</a:t>
            </a:r>
            <a:r>
              <a:rPr lang="de-DE" altLang="de-DE"/>
              <a:t> K </a:t>
            </a:r>
            <a:r>
              <a:rPr lang="de-DE" altLang="de-DE" baseline="-25000"/>
              <a:t>Schiff</a:t>
            </a:r>
            <a:r>
              <a:rPr lang="de-DE" altLang="de-DE"/>
              <a:t> = 11%*(29,2+16,5)*10^6 = 5,02*10^6  €/a/Schiff</a:t>
            </a:r>
          </a:p>
          <a:p>
            <a:pPr eaLnBrk="1" hangingPunct="1"/>
            <a:r>
              <a:rPr lang="de-DE" altLang="de-DE"/>
              <a:t>					         Summe aus K </a:t>
            </a:r>
            <a:r>
              <a:rPr lang="de-DE" altLang="de-DE" baseline="-25000"/>
              <a:t>Crew</a:t>
            </a:r>
            <a:r>
              <a:rPr lang="de-DE" altLang="de-DE"/>
              <a:t> und K </a:t>
            </a:r>
            <a:r>
              <a:rPr lang="de-DE" altLang="de-DE" baseline="-25000"/>
              <a:t>Schiff</a:t>
            </a:r>
            <a:r>
              <a:rPr lang="de-DE" altLang="de-DE"/>
              <a:t>  = </a:t>
            </a:r>
            <a:r>
              <a:rPr lang="de-DE" altLang="de-DE" b="1"/>
              <a:t>6,62</a:t>
            </a:r>
            <a:r>
              <a:rPr lang="de-DE" altLang="de-DE"/>
              <a:t> *10^6  €/a/Schiff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3007</Words>
  <Application>Microsoft Macintosh PowerPoint</Application>
  <PresentationFormat>Breitbild</PresentationFormat>
  <Paragraphs>199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Calibri</vt:lpstr>
      <vt:lpstr>Arial</vt:lpstr>
      <vt:lpstr>Calibri Light</vt:lpstr>
      <vt:lpstr>Wingdings</vt:lpstr>
      <vt:lpstr>Symbol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26</cp:revision>
  <cp:lastPrinted>2023-02-02T14:11:12Z</cp:lastPrinted>
  <dcterms:created xsi:type="dcterms:W3CDTF">2022-01-28T08:23:09Z</dcterms:created>
  <dcterms:modified xsi:type="dcterms:W3CDTF">2023-02-16T13:05:36Z</dcterms:modified>
</cp:coreProperties>
</file>